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F5F8"/>
    <a:srgbClr val="49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E30E1DCF-4350-4C5F-BBCC-EE5755151B9F}" type="datetimeFigureOut">
              <a:rPr kumimoji="1" lang="ja-JP" altLang="en-US" smtClean="0"/>
              <a:t>2019/11/7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861C65A4-1211-43DB-B930-311FB06AFC8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77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47738" y="1350963"/>
            <a:ext cx="4859337" cy="3644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600" y="1628804"/>
            <a:ext cx="7560840" cy="1470025"/>
          </a:xfrm>
        </p:spPr>
        <p:txBody>
          <a:bodyPr/>
          <a:lstStyle>
            <a:lvl1pPr algn="l">
              <a:defRPr sz="247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2" y="3429000"/>
            <a:ext cx="655272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265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676399" cy="6265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5" y="6275705"/>
            <a:ext cx="2185533" cy="5760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9360"/>
            <a:ext cx="9144000" cy="21602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-171400"/>
            <a:ext cx="2218300" cy="9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6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1" y="116632"/>
            <a:ext cx="7715200" cy="54868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6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3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5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kumimoji="1" lang="ja-JP" altLang="en-US" dirty="0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-6350" y="-3175"/>
            <a:ext cx="8970963" cy="626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1"/>
              </a:cxn>
              <a:cxn ang="0">
                <a:pos x="9599" y="491"/>
              </a:cxn>
              <a:cxn ang="0">
                <a:pos x="9599" y="0"/>
              </a:cxn>
              <a:cxn ang="0">
                <a:pos x="0" y="0"/>
              </a:cxn>
              <a:cxn ang="0">
                <a:pos x="0" y="491"/>
              </a:cxn>
            </a:cxnLst>
            <a:rect l="0" t="0" r="r" b="b"/>
            <a:pathLst>
              <a:path w="9599" h="491">
                <a:moveTo>
                  <a:pt x="0" y="491"/>
                </a:moveTo>
                <a:lnTo>
                  <a:pt x="0" y="491"/>
                </a:lnTo>
                <a:lnTo>
                  <a:pt x="9599" y="491"/>
                </a:lnTo>
                <a:lnTo>
                  <a:pt x="9599" y="0"/>
                </a:lnTo>
                <a:lnTo>
                  <a:pt x="0" y="0"/>
                </a:lnTo>
                <a:lnTo>
                  <a:pt x="0" y="491"/>
                </a:lnTo>
                <a:close/>
              </a:path>
            </a:pathLst>
          </a:custGeom>
          <a:solidFill>
            <a:srgbClr val="E5E5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ja-JP" altLang="en-US" sz="1013" dirty="0">
              <a:solidFill>
                <a:prstClr val="black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39715" y="-3175"/>
            <a:ext cx="754063" cy="62640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284" y="0"/>
              </a:cxn>
              <a:cxn ang="0">
                <a:pos x="0" y="490"/>
              </a:cxn>
              <a:cxn ang="0">
                <a:pos x="308" y="490"/>
              </a:cxn>
              <a:cxn ang="0">
                <a:pos x="592" y="0"/>
              </a:cxn>
              <a:cxn ang="0">
                <a:pos x="284" y="0"/>
              </a:cxn>
            </a:cxnLst>
            <a:rect l="0" t="0" r="r" b="b"/>
            <a:pathLst>
              <a:path w="592" h="490">
                <a:moveTo>
                  <a:pt x="284" y="0"/>
                </a:moveTo>
                <a:lnTo>
                  <a:pt x="284" y="0"/>
                </a:lnTo>
                <a:lnTo>
                  <a:pt x="0" y="490"/>
                </a:lnTo>
                <a:lnTo>
                  <a:pt x="308" y="490"/>
                </a:lnTo>
                <a:lnTo>
                  <a:pt x="592" y="0"/>
                </a:lnTo>
                <a:lnTo>
                  <a:pt x="284" y="0"/>
                </a:lnTo>
                <a:close/>
              </a:path>
            </a:pathLst>
          </a:custGeom>
          <a:solidFill>
            <a:srgbClr val="56A0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ja-JP" altLang="en-US" sz="1013" dirty="0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8951913" y="0"/>
            <a:ext cx="192088" cy="626400"/>
          </a:xfrm>
          <a:custGeom>
            <a:avLst/>
            <a:gdLst/>
            <a:ahLst/>
            <a:cxnLst>
              <a:cxn ang="0">
                <a:pos x="0" y="490"/>
              </a:cxn>
              <a:cxn ang="0">
                <a:pos x="0" y="490"/>
              </a:cxn>
              <a:cxn ang="0">
                <a:pos x="151" y="490"/>
              </a:cxn>
              <a:cxn ang="0">
                <a:pos x="151" y="0"/>
              </a:cxn>
              <a:cxn ang="0">
                <a:pos x="0" y="0"/>
              </a:cxn>
              <a:cxn ang="0">
                <a:pos x="0" y="490"/>
              </a:cxn>
            </a:cxnLst>
            <a:rect l="0" t="0" r="r" b="b"/>
            <a:pathLst>
              <a:path w="151" h="490">
                <a:moveTo>
                  <a:pt x="0" y="490"/>
                </a:moveTo>
                <a:lnTo>
                  <a:pt x="0" y="490"/>
                </a:lnTo>
                <a:lnTo>
                  <a:pt x="151" y="490"/>
                </a:lnTo>
                <a:lnTo>
                  <a:pt x="151" y="0"/>
                </a:lnTo>
                <a:lnTo>
                  <a:pt x="0" y="0"/>
                </a:lnTo>
                <a:lnTo>
                  <a:pt x="0" y="490"/>
                </a:lnTo>
                <a:close/>
              </a:path>
            </a:pathLst>
          </a:custGeom>
          <a:solidFill>
            <a:srgbClr val="56A0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ja-JP" altLang="en-US" sz="1013" dirty="0">
              <a:solidFill>
                <a:prstClr val="black"/>
              </a:solidFill>
            </a:endParaRPr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971601" y="116632"/>
            <a:ext cx="7715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05274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1"/>
            <a:endParaRPr kumimoji="1" lang="ja-JP" altLang="en-US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04000" y="63000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6E12132C-C71E-4FE0-A767-5C1003A0C6B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5" y="6275705"/>
            <a:ext cx="2185533" cy="576032"/>
          </a:xfrm>
          <a:prstGeom prst="rect">
            <a:avLst/>
          </a:prstGeom>
        </p:spPr>
      </p:pic>
      <p:grpSp>
        <p:nvGrpSpPr>
          <p:cNvPr id="1034" name="Group 10"/>
          <p:cNvGrpSpPr>
            <a:grpSpLocks noChangeAspect="1"/>
          </p:cNvGrpSpPr>
          <p:nvPr/>
        </p:nvGrpSpPr>
        <p:grpSpPr bwMode="auto">
          <a:xfrm>
            <a:off x="-36512" y="6690365"/>
            <a:ext cx="12198350" cy="170369"/>
            <a:chOff x="-4" y="4197"/>
            <a:chExt cx="7684" cy="125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4213"/>
              <a:ext cx="76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19" y="4197"/>
              <a:ext cx="5647" cy="12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9599" y="132"/>
                </a:cxn>
                <a:cxn ang="0">
                  <a:pos x="9599" y="0"/>
                </a:cxn>
                <a:cxn ang="0">
                  <a:pos x="0" y="0"/>
                </a:cxn>
                <a:cxn ang="0">
                  <a:pos x="0" y="132"/>
                </a:cxn>
              </a:cxnLst>
              <a:rect l="0" t="0" r="r" b="b"/>
              <a:pathLst>
                <a:path w="9599" h="132">
                  <a:moveTo>
                    <a:pt x="0" y="132"/>
                  </a:moveTo>
                  <a:lnTo>
                    <a:pt x="0" y="132"/>
                  </a:lnTo>
                  <a:lnTo>
                    <a:pt x="9599" y="132"/>
                  </a:lnTo>
                  <a:lnTo>
                    <a:pt x="9599" y="0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E5E5E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59" y="4199"/>
              <a:ext cx="121" cy="12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151" y="132"/>
                </a:cxn>
                <a:cxn ang="0">
                  <a:pos x="151" y="0"/>
                </a:cxn>
                <a:cxn ang="0">
                  <a:pos x="0" y="0"/>
                </a:cxn>
                <a:cxn ang="0">
                  <a:pos x="0" y="132"/>
                </a:cxn>
              </a:cxnLst>
              <a:rect l="0" t="0" r="r" b="b"/>
              <a:pathLst>
                <a:path w="151" h="132">
                  <a:moveTo>
                    <a:pt x="0" y="132"/>
                  </a:moveTo>
                  <a:lnTo>
                    <a:pt x="0" y="132"/>
                  </a:lnTo>
                  <a:lnTo>
                    <a:pt x="151" y="132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56A0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3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kumimoji="1" sz="2250" b="1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Clr>
          <a:srgbClr val="56A0D1"/>
        </a:buClr>
        <a:buFont typeface="Wingdings" pitchFamily="2" charset="2"/>
        <a:buChar char="n"/>
        <a:defRPr kumimoji="1" sz="1800" b="1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202704" indent="-54472" algn="l" defTabSz="514350" rtl="0" eaLnBrk="1" latinLnBrk="0" hangingPunct="1">
        <a:spcBef>
          <a:spcPct val="20000"/>
        </a:spcBef>
        <a:buFont typeface="Arial" pitchFamily="34" charset="0"/>
        <a:buChar char=" "/>
        <a:tabLst>
          <a:tab pos="303610" algn="l"/>
        </a:tabLst>
        <a:defRPr kumimoji="1" sz="1575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35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539949" y="1605037"/>
            <a:ext cx="6371688" cy="158501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ja-JP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ｅ</a:t>
            </a:r>
            <a:r>
              <a:rPr lang="en-US" altLang="ja-JP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ja-JP" altLang="en-US" sz="3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かな</a:t>
            </a:r>
            <a:r>
              <a:rPr lang="ja-JP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マップによる</a:t>
            </a:r>
            <a:endParaRPr lang="en-US" altLang="ja-JP" sz="3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60000"/>
              </a:lnSpc>
            </a:pPr>
            <a:r>
              <a:rPr lang="ja-JP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避難経路図の作成方法</a:t>
            </a:r>
            <a:endParaRPr lang="en-US" altLang="ja-JP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616373" y="3997433"/>
            <a:ext cx="6218840" cy="1145798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56A0D1"/>
              </a:buClr>
              <a:buFont typeface="Wingdings" pitchFamily="2" charset="2"/>
              <a:buNone/>
              <a:defRPr kumimoji="1"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539750" algn="l"/>
              </a:tabLst>
              <a:defRPr kumimoji="1" sz="2800" kern="12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令和元年</a:t>
            </a:r>
            <a:r>
              <a:rPr lang="en-US" altLang="ja-JP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11</a:t>
            </a: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月</a:t>
            </a:r>
            <a:endParaRPr lang="en-US" altLang="ja-JP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ja-JP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くらし</a:t>
            </a:r>
            <a:r>
              <a:rPr lang="ja-JP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安全</a:t>
            </a: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防災局防災部　災害対策課</a:t>
            </a:r>
            <a:endParaRPr lang="en-US" altLang="ja-JP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626207" y="476356"/>
            <a:ext cx="1165096" cy="48332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別紙１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８　避難経路の描画（線の描画）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1301785"/>
            <a:ext cx="8620100" cy="43617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円/楕円 5"/>
          <p:cNvSpPr/>
          <p:nvPr/>
        </p:nvSpPr>
        <p:spPr>
          <a:xfrm rot="18600000">
            <a:off x="5327273" y="2819937"/>
            <a:ext cx="1880785" cy="75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67606" y="3015217"/>
            <a:ext cx="924764" cy="668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71601" y="3912366"/>
            <a:ext cx="581154" cy="251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17500" y="2786329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97468" y="2483038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5051" y="3726093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489276" y="4159276"/>
            <a:ext cx="3378680" cy="1443732"/>
            <a:chOff x="5175066" y="4421779"/>
            <a:chExt cx="2446930" cy="1657938"/>
          </a:xfrm>
        </p:grpSpPr>
        <p:sp>
          <p:nvSpPr>
            <p:cNvPr id="14" name="角丸四角形 13"/>
            <p:cNvSpPr/>
            <p:nvPr/>
          </p:nvSpPr>
          <p:spPr>
            <a:xfrm>
              <a:off x="5175066" y="4421779"/>
              <a:ext cx="2446930" cy="165793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213885" y="4559920"/>
              <a:ext cx="2346384" cy="151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①線の太さ、色等を選択する。</a:t>
              </a:r>
              <a:endParaRPr lang="en-US" altLang="ja-JP" sz="1600" dirty="0" smtClean="0"/>
            </a:p>
            <a:p>
              <a:r>
                <a:rPr kumimoji="1" lang="ja-JP" altLang="en-US" sz="1600" dirty="0" smtClean="0"/>
                <a:t>②地図上の</a:t>
              </a:r>
              <a:r>
                <a:rPr kumimoji="1" lang="en-US" altLang="ja-JP" sz="1600" dirty="0" smtClean="0"/>
                <a:t>2</a:t>
              </a:r>
              <a:r>
                <a:rPr kumimoji="1" lang="ja-JP" altLang="en-US" sz="1600" dirty="0" smtClean="0"/>
                <a:t>点以上をクリックする。</a:t>
              </a:r>
              <a:endParaRPr kumimoji="1" lang="en-US" altLang="ja-JP" sz="1600" dirty="0" smtClean="0"/>
            </a:p>
            <a:p>
              <a:r>
                <a:rPr lang="ja-JP" altLang="en-US" sz="1600" dirty="0" smtClean="0"/>
                <a:t>③「入力図形を確定」をクリックする。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377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９　「印刷」をクリック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0" y="1250830"/>
            <a:ext cx="8720612" cy="43028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7913932" y="1250830"/>
            <a:ext cx="626220" cy="4744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765320" y="4499773"/>
            <a:ext cx="3042250" cy="693328"/>
            <a:chOff x="5175066" y="4421779"/>
            <a:chExt cx="2446930" cy="1657938"/>
          </a:xfrm>
        </p:grpSpPr>
        <p:sp>
          <p:nvSpPr>
            <p:cNvPr id="8" name="角丸四角形 7"/>
            <p:cNvSpPr/>
            <p:nvPr/>
          </p:nvSpPr>
          <p:spPr>
            <a:xfrm>
              <a:off x="5175066" y="4421779"/>
              <a:ext cx="2446930" cy="165793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213885" y="4559920"/>
              <a:ext cx="2346384" cy="67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/>
                <a:t>避難経路の</a:t>
              </a:r>
              <a:r>
                <a:rPr lang="ja-JP" altLang="en-US" sz="1600" dirty="0" smtClean="0"/>
                <a:t>描画が終了したら、「印刷」をクリックする。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58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　印刷する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040" y="764484"/>
            <a:ext cx="5647080" cy="5535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875441" y="1535503"/>
            <a:ext cx="1023034" cy="250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75441" y="3357576"/>
            <a:ext cx="617593" cy="196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892693" y="3653256"/>
            <a:ext cx="729737" cy="271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322439" y="4730896"/>
            <a:ext cx="3174579" cy="1203984"/>
            <a:chOff x="5175066" y="4421779"/>
            <a:chExt cx="2446930" cy="1997069"/>
          </a:xfrm>
        </p:grpSpPr>
        <p:sp>
          <p:nvSpPr>
            <p:cNvPr id="10" name="角丸四角形 9"/>
            <p:cNvSpPr/>
            <p:nvPr/>
          </p:nvSpPr>
          <p:spPr>
            <a:xfrm>
              <a:off x="5175066" y="4421779"/>
              <a:ext cx="2446930" cy="165793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213885" y="4559919"/>
              <a:ext cx="2346384" cy="1858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①用紙サイズ等を選択する。</a:t>
              </a:r>
              <a:endParaRPr lang="en-US" altLang="ja-JP" sz="1600" dirty="0" smtClean="0"/>
            </a:p>
            <a:p>
              <a:r>
                <a:rPr kumimoji="1" lang="ja-JP" altLang="en-US" sz="1600" dirty="0" smtClean="0"/>
                <a:t>②縮尺を選択する。</a:t>
              </a:r>
              <a:endParaRPr kumimoji="1" lang="en-US" altLang="ja-JP" sz="1600" dirty="0" smtClean="0"/>
            </a:p>
            <a:p>
              <a:r>
                <a:rPr lang="ja-JP" altLang="en-US" sz="1600" dirty="0" smtClean="0"/>
                <a:t>③「印刷する」をクリックする。</a:t>
              </a:r>
              <a:endParaRPr kumimoji="1" lang="ja-JP" altLang="en-US" sz="1600" dirty="0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416429" y="1467402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416429" y="3570441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07803" y="3179366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6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 smtClean="0"/>
              <a:t>参考１－１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画像データとして保存する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8" y="1233577"/>
            <a:ext cx="8720612" cy="43028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7404973" y="1191632"/>
            <a:ext cx="626220" cy="4744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686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 smtClean="0"/>
              <a:t>参考１－２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画像</a:t>
            </a:r>
            <a:r>
              <a:rPr lang="ja-JP" altLang="en-US" dirty="0"/>
              <a:t>データとして保存する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36" y="1261230"/>
            <a:ext cx="8264105" cy="4659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3139291" y="1597897"/>
            <a:ext cx="2937594" cy="6119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78351" y="2270761"/>
            <a:ext cx="1364209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14354" y="1600557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53414" y="2217271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750940" y="4684274"/>
            <a:ext cx="3844420" cy="905456"/>
            <a:chOff x="5175066" y="4421779"/>
            <a:chExt cx="2446930" cy="1679841"/>
          </a:xfrm>
        </p:grpSpPr>
        <p:sp>
          <p:nvSpPr>
            <p:cNvPr id="11" name="角丸四角形 10"/>
            <p:cNvSpPr/>
            <p:nvPr/>
          </p:nvSpPr>
          <p:spPr>
            <a:xfrm>
              <a:off x="5175066" y="4421779"/>
              <a:ext cx="2446930" cy="165793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213885" y="4559919"/>
              <a:ext cx="2346384" cy="154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①サイズ、保存形式、縮尺を選択する。</a:t>
              </a:r>
              <a:endParaRPr lang="en-US" altLang="ja-JP" sz="1600" dirty="0" smtClean="0"/>
            </a:p>
            <a:p>
              <a:r>
                <a:rPr kumimoji="1" lang="ja-JP" altLang="en-US" sz="1600" dirty="0" smtClean="0"/>
                <a:t>②「表示画像をファイル保存」をクリックする。</a:t>
              </a:r>
              <a:endParaRPr kumimoji="1" lang="en-US" altLang="ja-JP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2558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参考２－１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距離の測定（「測る」をクリック）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6" y="1655778"/>
            <a:ext cx="8686801" cy="38709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495214" y="2287187"/>
            <a:ext cx="376054" cy="197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114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参考２－１</a:t>
            </a:r>
            <a:r>
              <a:rPr lang="en-US" altLang="ja-JP" dirty="0"/>
              <a:t>】</a:t>
            </a:r>
            <a:r>
              <a:rPr lang="ja-JP" altLang="en-US" dirty="0"/>
              <a:t>　距離の</a:t>
            </a:r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7" y="1524144"/>
            <a:ext cx="8786493" cy="37979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326" y="2606041"/>
            <a:ext cx="369654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 rot="18600000">
            <a:off x="5426334" y="3590691"/>
            <a:ext cx="1880785" cy="75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4838786" y="4831620"/>
            <a:ext cx="3848015" cy="1889852"/>
            <a:chOff x="5175066" y="4421779"/>
            <a:chExt cx="2446930" cy="2333353"/>
          </a:xfrm>
        </p:grpSpPr>
        <p:sp>
          <p:nvSpPr>
            <p:cNvPr id="9" name="角丸四角形 8"/>
            <p:cNvSpPr/>
            <p:nvPr/>
          </p:nvSpPr>
          <p:spPr>
            <a:xfrm>
              <a:off x="5175066" y="4421779"/>
              <a:ext cx="2446930" cy="165793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13885" y="4559921"/>
              <a:ext cx="2346384" cy="219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①「距離計算」をクリックする。</a:t>
              </a:r>
              <a:endParaRPr lang="en-US" altLang="ja-JP" sz="1600" dirty="0" smtClean="0"/>
            </a:p>
            <a:p>
              <a:r>
                <a:rPr lang="ja-JP" altLang="en-US" sz="1600" dirty="0" smtClean="0"/>
                <a:t>②計測したい経路上の</a:t>
              </a:r>
              <a:r>
                <a:rPr lang="en-US" altLang="ja-JP" sz="1600" dirty="0" smtClean="0"/>
                <a:t>2</a:t>
              </a:r>
              <a:r>
                <a:rPr lang="ja-JP" altLang="en-US" sz="1600" dirty="0" smtClean="0"/>
                <a:t>点以上をクリックする。</a:t>
              </a:r>
              <a:endParaRPr lang="en-US" altLang="ja-JP" sz="1600" dirty="0" smtClean="0"/>
            </a:p>
            <a:p>
              <a:r>
                <a:rPr lang="ja-JP" altLang="en-US" sz="1600" dirty="0" smtClean="0"/>
                <a:t>③選択した</a:t>
              </a:r>
              <a:r>
                <a:rPr lang="ja-JP" altLang="en-US" sz="1600" dirty="0"/>
                <a:t>区間</a:t>
              </a:r>
              <a:r>
                <a:rPr lang="ja-JP" altLang="en-US" sz="1600" dirty="0" smtClean="0"/>
                <a:t>の距離が表示される。</a:t>
              </a:r>
              <a:endParaRPr lang="en-US" altLang="ja-JP" sz="1600" dirty="0" smtClean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204684" y="2854200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22465" y="3157491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4684" y="3448059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7172" y="3107462"/>
            <a:ext cx="980147" cy="245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62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はじめ</a:t>
            </a:r>
            <a:r>
              <a:rPr lang="ja-JP" altLang="en-US" dirty="0"/>
              <a:t>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65312"/>
            <a:ext cx="8480399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2000" b="0" dirty="0" smtClean="0">
                <a:solidFill>
                  <a:srgbClr val="0070C0"/>
                </a:solidFill>
              </a:rPr>
              <a:t>【</a:t>
            </a:r>
            <a:r>
              <a:rPr lang="ja-JP" altLang="en-US" sz="2000" b="0" dirty="0" smtClean="0">
                <a:solidFill>
                  <a:srgbClr val="0070C0"/>
                </a:solidFill>
              </a:rPr>
              <a:t>概要</a:t>
            </a:r>
            <a:r>
              <a:rPr lang="en-US" altLang="ja-JP" sz="2000" b="0" dirty="0" smtClean="0">
                <a:solidFill>
                  <a:srgbClr val="0070C0"/>
                </a:solidFill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000" b="0" dirty="0"/>
              <a:t>　</a:t>
            </a:r>
            <a:r>
              <a:rPr lang="ja-JP" altLang="en-US" sz="2000" b="0" dirty="0" smtClean="0"/>
              <a:t>神奈川県の地図情報を発信する「</a:t>
            </a:r>
            <a:r>
              <a:rPr lang="en-US" altLang="ja-JP" sz="2000" b="0" dirty="0" smtClean="0"/>
              <a:t>e-</a:t>
            </a:r>
            <a:r>
              <a:rPr lang="ja-JP" altLang="en-US" sz="2000" b="0" dirty="0" err="1" smtClean="0"/>
              <a:t>かな</a:t>
            </a:r>
            <a:r>
              <a:rPr lang="ja-JP" altLang="en-US" sz="2000" b="0" dirty="0" smtClean="0"/>
              <a:t>マップ」（</a:t>
            </a:r>
            <a:r>
              <a:rPr lang="ja-JP" altLang="en-US" sz="2000" b="0" dirty="0"/>
              <a:t>津波浸水想定マップ）を</a:t>
            </a:r>
            <a:r>
              <a:rPr lang="ja-JP" altLang="en-US" sz="2000" b="0" dirty="0" smtClean="0"/>
              <a:t>活用し、避難経路図を作成する方法を説明します。</a:t>
            </a:r>
            <a:endParaRPr lang="en-US" altLang="ja-JP" sz="2000" b="0" dirty="0" smtClean="0"/>
          </a:p>
          <a:p>
            <a:pPr>
              <a:lnSpc>
                <a:spcPct val="150000"/>
              </a:lnSpc>
            </a:pPr>
            <a:r>
              <a:rPr kumimoji="1" lang="ja-JP" altLang="en-US" sz="2000" b="0" dirty="0"/>
              <a:t>　</a:t>
            </a:r>
            <a:r>
              <a:rPr kumimoji="1" lang="ja-JP" altLang="en-US" sz="2000" b="0" dirty="0" smtClean="0"/>
              <a:t>津波浸水想定マップ上に避難経路を描画することで、施設独自の避難経路図を簡易に作成できます。</a:t>
            </a:r>
            <a:endParaRPr kumimoji="1" lang="en-US" altLang="ja-JP" sz="2000" b="0" dirty="0" smtClean="0"/>
          </a:p>
          <a:p>
            <a:pPr>
              <a:lnSpc>
                <a:spcPct val="150000"/>
              </a:lnSpc>
            </a:pPr>
            <a:r>
              <a:rPr lang="ja-JP" altLang="en-US" sz="2000" b="0" dirty="0"/>
              <a:t>　</a:t>
            </a:r>
            <a:r>
              <a:rPr lang="ja-JP" altLang="en-US" sz="2000" b="0" dirty="0" smtClean="0"/>
              <a:t>完成図を画像データとして保存することで、繰り返し印刷できます。</a:t>
            </a:r>
            <a:endParaRPr lang="en-US" altLang="ja-JP" sz="20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b="0" dirty="0" smtClean="0">
                <a:solidFill>
                  <a:srgbClr val="0070C0"/>
                </a:solidFill>
              </a:rPr>
              <a:t>【</a:t>
            </a:r>
            <a:r>
              <a:rPr lang="ja-JP" altLang="en-US" sz="2000" b="0" dirty="0" smtClean="0">
                <a:solidFill>
                  <a:srgbClr val="0070C0"/>
                </a:solidFill>
              </a:rPr>
              <a:t>作成上の注意点</a:t>
            </a:r>
            <a:r>
              <a:rPr lang="en-US" altLang="ja-JP" sz="2000" b="0" dirty="0" smtClean="0">
                <a:solidFill>
                  <a:srgbClr val="0070C0"/>
                </a:solidFill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000" b="0" dirty="0" smtClean="0">
                <a:solidFill>
                  <a:srgbClr val="0070C0"/>
                </a:solidFill>
              </a:rPr>
              <a:t>　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避難目標地点は、津波浸水想定の外とします。あくまでも、緊急的に避難する一次避難であり、長期的に滞在する避難所への避難である二次避難とは異なります。</a:t>
            </a:r>
            <a:endParaRPr lang="en-US" altLang="ja-JP" sz="2000" b="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b="0" dirty="0">
                <a:solidFill>
                  <a:srgbClr val="0070C0"/>
                </a:solidFill>
              </a:rPr>
              <a:t>　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避難経路は、災害時に道路閉塞等により通行できない可能性があるため、できる限り複数経路を想定しましょう。</a:t>
            </a:r>
            <a:endParaRPr lang="en-US" altLang="ja-JP" sz="2000" b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b="0" dirty="0">
                <a:solidFill>
                  <a:schemeClr val="tx1"/>
                </a:solidFill>
              </a:rPr>
              <a:t>　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海側へは避難せず、河川の横断</a:t>
            </a:r>
            <a:r>
              <a:rPr lang="ja-JP" altLang="en-US" sz="2000" b="0" dirty="0">
                <a:solidFill>
                  <a:schemeClr val="tx1"/>
                </a:solidFill>
              </a:rPr>
              <a:t>は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避けましょう</a:t>
            </a:r>
            <a:r>
              <a:rPr lang="ja-JP" altLang="en-US" sz="2000" b="0" dirty="0">
                <a:solidFill>
                  <a:schemeClr val="tx1"/>
                </a:solidFill>
              </a:rPr>
              <a:t>。</a:t>
            </a:r>
            <a:endParaRPr lang="en-US" altLang="ja-JP" sz="20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0070C0"/>
                </a:solidFill>
              </a:rPr>
              <a:t>【</a:t>
            </a:r>
            <a:r>
              <a:rPr lang="en-US" altLang="ja-JP" sz="2000" b="0" dirty="0" smtClean="0">
                <a:solidFill>
                  <a:srgbClr val="0070C0"/>
                </a:solidFill>
              </a:rPr>
              <a:t>e</a:t>
            </a:r>
            <a:r>
              <a:rPr lang="ja-JP" altLang="en-US" sz="2000" b="0" dirty="0" smtClean="0">
                <a:solidFill>
                  <a:srgbClr val="0070C0"/>
                </a:solidFill>
              </a:rPr>
              <a:t>ーか</a:t>
            </a:r>
            <a:r>
              <a:rPr lang="ja-JP" altLang="en-US" sz="2000" b="0" dirty="0" err="1" smtClean="0">
                <a:solidFill>
                  <a:srgbClr val="0070C0"/>
                </a:solidFill>
              </a:rPr>
              <a:t>な</a:t>
            </a:r>
            <a:r>
              <a:rPr lang="ja-JP" altLang="en-US" sz="2000" b="0" dirty="0" smtClean="0">
                <a:solidFill>
                  <a:srgbClr val="0070C0"/>
                </a:solidFill>
              </a:rPr>
              <a:t>マップＵＲＬ</a:t>
            </a:r>
            <a:r>
              <a:rPr lang="en-US" altLang="ja-JP" sz="2000" b="0" dirty="0" smtClean="0">
                <a:solidFill>
                  <a:srgbClr val="0070C0"/>
                </a:solidFill>
              </a:rPr>
              <a:t>】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b="0" dirty="0" smtClean="0">
                <a:solidFill>
                  <a:schemeClr val="tx1"/>
                </a:solidFill>
              </a:rPr>
              <a:t>　</a:t>
            </a:r>
            <a:r>
              <a:rPr lang="en-US" altLang="ja-JP" sz="2000" b="0" dirty="0" smtClean="0">
                <a:solidFill>
                  <a:schemeClr val="tx1"/>
                </a:solidFill>
              </a:rPr>
              <a:t>https</a:t>
            </a:r>
            <a:r>
              <a:rPr lang="en-US" altLang="ja-JP" sz="2000" b="0" dirty="0">
                <a:solidFill>
                  <a:schemeClr val="tx1"/>
                </a:solidFill>
              </a:rPr>
              <a:t>://</a:t>
            </a:r>
            <a:r>
              <a:rPr lang="en-US" altLang="ja-JP" sz="2000" b="0" dirty="0" smtClean="0">
                <a:solidFill>
                  <a:schemeClr val="tx1"/>
                </a:solidFill>
              </a:rPr>
              <a:t>www2.wagmap.jp/pref-kanagawa/Portal</a:t>
            </a:r>
            <a:endParaRPr lang="en-US" altLang="ja-JP" sz="2000" b="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0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6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１　「防災と安全」をクリック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9" name="図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700" y="712743"/>
            <a:ext cx="6737230" cy="55872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954518" y="2766209"/>
            <a:ext cx="1513965" cy="14779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43796" y="8540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43796" y="1311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43796" y="57847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982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　「津波浸水想定マップ」をクリック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67" y="776467"/>
            <a:ext cx="7620308" cy="55235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557067" y="3191750"/>
            <a:ext cx="1876245" cy="1259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11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「利用許諾」の確認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1" y="1026544"/>
            <a:ext cx="7070269" cy="516994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764902" y="5174196"/>
            <a:ext cx="720833" cy="3639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163722" y="3994597"/>
            <a:ext cx="3445439" cy="1043230"/>
            <a:chOff x="5193102" y="3618781"/>
            <a:chExt cx="2424023" cy="1337094"/>
          </a:xfrm>
        </p:grpSpPr>
        <p:sp>
          <p:nvSpPr>
            <p:cNvPr id="8" name="角丸四角形 7"/>
            <p:cNvSpPr/>
            <p:nvPr/>
          </p:nvSpPr>
          <p:spPr>
            <a:xfrm>
              <a:off x="5193102" y="3618781"/>
              <a:ext cx="2424023" cy="133709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270741" y="3748719"/>
              <a:ext cx="23463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利用許諾をお読みいただき、同意いただける場合は、「同意する」をクリックする。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6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　住所の入力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図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12" y="1012644"/>
            <a:ext cx="7327361" cy="5287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1048349" y="2306307"/>
            <a:ext cx="2453975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047085" y="5014828"/>
            <a:ext cx="3053117" cy="741007"/>
            <a:chOff x="5193102" y="3618781"/>
            <a:chExt cx="2424023" cy="1337094"/>
          </a:xfrm>
        </p:grpSpPr>
        <p:sp>
          <p:nvSpPr>
            <p:cNvPr id="6" name="角丸四角形 5"/>
            <p:cNvSpPr/>
            <p:nvPr/>
          </p:nvSpPr>
          <p:spPr>
            <a:xfrm>
              <a:off x="5193102" y="3618781"/>
              <a:ext cx="2424023" cy="133709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270741" y="3748718"/>
              <a:ext cx="2346384" cy="80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赤枠の欄に、施設住所を入力し、「検索」をクリックする。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87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1" y="151138"/>
            <a:ext cx="7715200" cy="548680"/>
          </a:xfrm>
        </p:spPr>
        <p:txBody>
          <a:bodyPr/>
          <a:lstStyle/>
          <a:p>
            <a:r>
              <a:rPr lang="ja-JP" altLang="en-US" dirty="0" smtClean="0"/>
              <a:t>５　該当リストから対象住所をクリック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34" y="1050072"/>
            <a:ext cx="7953556" cy="5129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832688" y="3398809"/>
            <a:ext cx="1643093" cy="258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102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６　避難経路の描画（「描く」をクリック）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図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2" y="1482353"/>
            <a:ext cx="8593428" cy="42987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1229504" y="2223014"/>
            <a:ext cx="487153" cy="270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723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７　避難経路の描画（アイコンの描画）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8" y="1383641"/>
            <a:ext cx="8773016" cy="43297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円/楕円 6"/>
          <p:cNvSpPr/>
          <p:nvPr/>
        </p:nvSpPr>
        <p:spPr>
          <a:xfrm>
            <a:off x="6464352" y="2563412"/>
            <a:ext cx="679295" cy="507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53587" y="2979246"/>
            <a:ext cx="418013" cy="333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470122" y="4170672"/>
            <a:ext cx="3467478" cy="1630426"/>
            <a:chOff x="5175066" y="4421779"/>
            <a:chExt cx="2424023" cy="1657938"/>
          </a:xfrm>
        </p:grpSpPr>
        <p:sp>
          <p:nvSpPr>
            <p:cNvPr id="11" name="角丸四角形 10"/>
            <p:cNvSpPr/>
            <p:nvPr/>
          </p:nvSpPr>
          <p:spPr>
            <a:xfrm>
              <a:off x="5175066" y="4421779"/>
              <a:ext cx="2424023" cy="1466135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213885" y="4559920"/>
              <a:ext cx="2385204" cy="151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①任意のアイコンを選択する。</a:t>
              </a:r>
              <a:endParaRPr lang="en-US" altLang="ja-JP" sz="1600" dirty="0" smtClean="0"/>
            </a:p>
            <a:p>
              <a:r>
                <a:rPr lang="ja-JP" altLang="en-US" sz="1600" dirty="0" smtClean="0"/>
                <a:t>②地図上の描画したい箇所をクリックする。</a:t>
              </a:r>
              <a:endParaRPr lang="en-US" altLang="ja-JP" sz="1600" dirty="0" smtClean="0"/>
            </a:p>
            <a:p>
              <a:r>
                <a:rPr kumimoji="1" lang="ja-JP" altLang="en-US" sz="1600" dirty="0" smtClean="0"/>
                <a:t>③「入力図形を確定」をクリックする。</a:t>
              </a:r>
              <a:endParaRPr kumimoji="1" lang="ja-JP" altLang="en-US" sz="1600" dirty="0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420452" y="2767713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251883" y="2375808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3383" y="3829218"/>
            <a:ext cx="424937" cy="3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82596" y="4070757"/>
            <a:ext cx="664263" cy="199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43902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お試し">
      <a:dk1>
        <a:sysClr val="windowText" lastClr="000000"/>
      </a:dk1>
      <a:lt1>
        <a:srgbClr val="BBBCBC"/>
      </a:lt1>
      <a:dk2>
        <a:srgbClr val="576E78"/>
      </a:dk2>
      <a:lt2>
        <a:srgbClr val="BACBDA"/>
      </a:lt2>
      <a:accent1>
        <a:srgbClr val="7486BC"/>
      </a:accent1>
      <a:accent2>
        <a:srgbClr val="B6C6CA"/>
      </a:accent2>
      <a:accent3>
        <a:srgbClr val="5E9CCC"/>
      </a:accent3>
      <a:accent4>
        <a:srgbClr val="8ABBC9"/>
      </a:accent4>
      <a:accent5>
        <a:srgbClr val="86B0CA"/>
      </a:accent5>
      <a:accent6>
        <a:srgbClr val="BACBDA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ＭＳ Ｐゴシック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275</Words>
  <Application>Microsoft Office PowerPoint</Application>
  <PresentationFormat>画面に合わせる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メイリオ</vt:lpstr>
      <vt:lpstr>Arial</vt:lpstr>
      <vt:lpstr>Calibri</vt:lpstr>
      <vt:lpstr>Wingdings</vt:lpstr>
      <vt:lpstr>blank</vt:lpstr>
      <vt:lpstr>PowerPoint プレゼンテーション</vt:lpstr>
      <vt:lpstr>はじめに</vt:lpstr>
      <vt:lpstr>１　「防災と安全」をクリック</vt:lpstr>
      <vt:lpstr>２　「津波浸水想定マップ」をクリック　</vt:lpstr>
      <vt:lpstr>３　「利用許諾」の確認　</vt:lpstr>
      <vt:lpstr>４　住所の入力</vt:lpstr>
      <vt:lpstr>５　該当リストから対象住所をクリック　</vt:lpstr>
      <vt:lpstr>６　避難経路の描画（「描く」をクリック）　</vt:lpstr>
      <vt:lpstr>７　避難経路の描画（アイコンの描画）　</vt:lpstr>
      <vt:lpstr>８　避難経路の描画（線の描画）　</vt:lpstr>
      <vt:lpstr>９　「印刷」をクリック　</vt:lpstr>
      <vt:lpstr>10　印刷する　　</vt:lpstr>
      <vt:lpstr>【参考１－１】　画像データとして保存する</vt:lpstr>
      <vt:lpstr>【参考１－２】　画像データとして保存する</vt:lpstr>
      <vt:lpstr>【参考２－１】　距離の測定（「測る」をクリック）</vt:lpstr>
      <vt:lpstr>【参考２－１】　距離の測定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的場</dc:creator>
  <cp:lastModifiedBy>情報システム課</cp:lastModifiedBy>
  <cp:revision>65</cp:revision>
  <cp:lastPrinted>2019-10-29T11:04:24Z</cp:lastPrinted>
  <dcterms:created xsi:type="dcterms:W3CDTF">2019-10-07T06:58:23Z</dcterms:created>
  <dcterms:modified xsi:type="dcterms:W3CDTF">2019-11-07T02:55:28Z</dcterms:modified>
</cp:coreProperties>
</file>