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-120" y="-1572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672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004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72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011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19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76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8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66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6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51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837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D3915-25D9-4D19-9E1B-CA2B9B094424}" type="datetimeFigureOut">
              <a:rPr kumimoji="1" lang="ja-JP" altLang="en-US" smtClean="0"/>
              <a:t>2021/9/10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877D-775A-4AF2-9C8E-FFAE3C677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37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497132"/>
              </p:ext>
            </p:extLst>
          </p:nvPr>
        </p:nvGraphicFramePr>
        <p:xfrm>
          <a:off x="214167" y="762793"/>
          <a:ext cx="8715661" cy="3502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1213">
                  <a:extLst>
                    <a:ext uri="{9D8B030D-6E8A-4147-A177-3AD203B41FA5}">
                      <a16:colId xmlns:a16="http://schemas.microsoft.com/office/drawing/2014/main" val="1608909649"/>
                    </a:ext>
                  </a:extLst>
                </a:gridCol>
                <a:gridCol w="2033915">
                  <a:extLst>
                    <a:ext uri="{9D8B030D-6E8A-4147-A177-3AD203B41FA5}">
                      <a16:colId xmlns:a16="http://schemas.microsoft.com/office/drawing/2014/main" val="2748174120"/>
                    </a:ext>
                  </a:extLst>
                </a:gridCol>
                <a:gridCol w="2177564">
                  <a:extLst>
                    <a:ext uri="{9D8B030D-6E8A-4147-A177-3AD203B41FA5}">
                      <a16:colId xmlns:a16="http://schemas.microsoft.com/office/drawing/2014/main" val="3705530996"/>
                    </a:ext>
                  </a:extLst>
                </a:gridCol>
                <a:gridCol w="2182969">
                  <a:extLst>
                    <a:ext uri="{9D8B030D-6E8A-4147-A177-3AD203B41FA5}">
                      <a16:colId xmlns:a16="http://schemas.microsoft.com/office/drawing/2014/main" val="2888731661"/>
                    </a:ext>
                  </a:extLst>
                </a:gridCol>
              </a:tblGrid>
              <a:tr h="3098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災害区分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立地条件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施設形態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避難方法</a:t>
                      </a:r>
                      <a:endParaRPr kumimoji="1" lang="ja-JP" altLang="en-US" sz="1400" dirty="0"/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753094"/>
                  </a:ext>
                </a:extLst>
              </a:tr>
              <a:tr h="309818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/>
                        <a:t>河川氾濫</a:t>
                      </a:r>
                      <a:endParaRPr kumimoji="1" lang="en-US" altLang="ja-JP" sz="1100" b="0" dirty="0" smtClean="0"/>
                    </a:p>
                    <a:p>
                      <a:pPr algn="ctr"/>
                      <a:r>
                        <a:rPr kumimoji="1" lang="ja-JP" altLang="en-US" sz="1100" b="0" dirty="0" smtClean="0"/>
                        <a:t>（洪水浸水想定区域内）</a:t>
                      </a:r>
                      <a:endParaRPr kumimoji="1" lang="en-US" altLang="ja-JP" sz="1100" b="0" dirty="0" smtClean="0"/>
                    </a:p>
                    <a:p>
                      <a:pPr algn="ctr"/>
                      <a:endParaRPr kumimoji="1" lang="en-US" altLang="ja-JP" sz="1100" b="0" dirty="0" smtClean="0"/>
                    </a:p>
                    <a:p>
                      <a:pPr algn="ctr"/>
                      <a:r>
                        <a:rPr kumimoji="1" lang="ja-JP" altLang="en-US" sz="1100" b="0" dirty="0" smtClean="0"/>
                        <a:t>・</a:t>
                      </a:r>
                      <a:endParaRPr kumimoji="1" lang="en-US" altLang="ja-JP" sz="1100" b="0" dirty="0" smtClean="0"/>
                    </a:p>
                    <a:p>
                      <a:pPr algn="ctr"/>
                      <a:endParaRPr kumimoji="1" lang="en-US" altLang="ja-JP" sz="1100" b="0" dirty="0" smtClean="0"/>
                    </a:p>
                    <a:p>
                      <a:pPr algn="ctr"/>
                      <a:r>
                        <a:rPr kumimoji="1" lang="ja-JP" altLang="en-US" sz="1100" b="0" dirty="0" smtClean="0"/>
                        <a:t>高潮氾濫</a:t>
                      </a:r>
                      <a:endParaRPr kumimoji="1" lang="en-US" altLang="ja-JP" sz="1100" b="0" dirty="0" smtClean="0"/>
                    </a:p>
                    <a:p>
                      <a:pPr algn="ctr"/>
                      <a:r>
                        <a:rPr kumimoji="1" lang="ja-JP" altLang="en-US" sz="1100" b="0" dirty="0" smtClean="0"/>
                        <a:t>（高潮浸水想定区域内）</a:t>
                      </a:r>
                      <a:endParaRPr kumimoji="1" lang="ja-JP" altLang="en-US" sz="1100" b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～０．５ｍ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すべて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避難不要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5024996"/>
                  </a:ext>
                </a:extLst>
              </a:tr>
              <a:tr h="30981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０</a:t>
                      </a:r>
                      <a:r>
                        <a:rPr kumimoji="1" lang="en-US" altLang="ja-JP" sz="1100" dirty="0" smtClean="0"/>
                        <a:t>.</a:t>
                      </a:r>
                      <a:r>
                        <a:rPr kumimoji="1" lang="ja-JP" altLang="en-US" sz="1100" dirty="0" smtClean="0"/>
                        <a:t>５～３ｍ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1</a:t>
                      </a:r>
                      <a:r>
                        <a:rPr kumimoji="1" lang="ja-JP" altLang="en-US" sz="1100" dirty="0" smtClean="0"/>
                        <a:t>階建て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立退き避難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48777480"/>
                  </a:ext>
                </a:extLst>
              </a:tr>
              <a:tr h="30981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2</a:t>
                      </a:r>
                      <a:r>
                        <a:rPr kumimoji="1" lang="ja-JP" altLang="en-US" sz="1100" dirty="0" smtClean="0"/>
                        <a:t>階建て以上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屋内安全確保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99742989"/>
                  </a:ext>
                </a:extLst>
              </a:tr>
              <a:tr h="30981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３～５ｍ以上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1</a:t>
                      </a:r>
                      <a:r>
                        <a:rPr kumimoji="1" lang="ja-JP" altLang="en-US" sz="1100" dirty="0" smtClean="0"/>
                        <a:t>階建て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立退き避難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56070286"/>
                  </a:ext>
                </a:extLst>
              </a:tr>
              <a:tr h="30981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2</a:t>
                      </a:r>
                      <a:r>
                        <a:rPr kumimoji="1" lang="ja-JP" altLang="en-US" sz="1100" dirty="0" smtClean="0"/>
                        <a:t>階建て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087884"/>
                  </a:ext>
                </a:extLst>
              </a:tr>
              <a:tr h="30981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3</a:t>
                      </a:r>
                      <a:r>
                        <a:rPr kumimoji="1" lang="ja-JP" altLang="en-US" sz="1100" dirty="0" smtClean="0"/>
                        <a:t>階建て以上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屋内安全確保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99978473"/>
                  </a:ext>
                </a:extLst>
              </a:tr>
              <a:tr h="30981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家屋倒壊等氾濫想定区域</a:t>
                      </a:r>
                      <a:endParaRPr kumimoji="1" lang="en-US" altLang="ja-JP" sz="1100" dirty="0" smtClean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すべて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立退き避難</a:t>
                      </a: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63595873"/>
                  </a:ext>
                </a:extLst>
              </a:tr>
              <a:tr h="30981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/>
                        <a:t>土砂災害</a:t>
                      </a:r>
                      <a:endParaRPr kumimoji="1" lang="en-US" altLang="ja-JP" sz="1100" b="0" dirty="0" smtClean="0"/>
                    </a:p>
                    <a:p>
                      <a:pPr algn="ctr"/>
                      <a:r>
                        <a:rPr kumimoji="1" lang="ja-JP" altLang="en-US" sz="1100" b="0" dirty="0" smtClean="0"/>
                        <a:t>（土砂災害（特別）警戒区域内）</a:t>
                      </a:r>
                      <a:endParaRPr kumimoji="1" lang="ja-JP" altLang="en-US" sz="1100" b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土石流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すべて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立退き避難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29786589"/>
                  </a:ext>
                </a:extLst>
              </a:tr>
              <a:tr h="30981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急傾斜地（がけ崩れ）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345963"/>
                  </a:ext>
                </a:extLst>
              </a:tr>
              <a:tr h="3098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/>
                        <a:t>津波</a:t>
                      </a:r>
                      <a:endParaRPr kumimoji="1" lang="en-US" altLang="ja-JP" sz="1100" b="0" dirty="0" smtClean="0"/>
                    </a:p>
                    <a:p>
                      <a:pPr algn="ctr"/>
                      <a:r>
                        <a:rPr kumimoji="1" lang="ja-JP" altLang="en-US" sz="1100" b="0" dirty="0" smtClean="0"/>
                        <a:t>（津波災害警戒区域内）</a:t>
                      </a:r>
                      <a:endParaRPr kumimoji="1" lang="ja-JP" altLang="en-US" sz="1100" b="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区域内全て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すべて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立退き避難</a:t>
                      </a:r>
                      <a:r>
                        <a:rPr kumimoji="1" lang="en-US" altLang="ja-JP" sz="1100" b="1" dirty="0" smtClean="0"/>
                        <a:t>※</a:t>
                      </a:r>
                      <a:endParaRPr kumimoji="1" lang="ja-JP" altLang="en-US" sz="1100" b="1" dirty="0"/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3639267"/>
                  </a:ext>
                </a:extLst>
              </a:tr>
            </a:tbl>
          </a:graphicData>
        </a:graphic>
      </p:graphicFrame>
      <p:sp>
        <p:nvSpPr>
          <p:cNvPr id="3" name="フレーム 2"/>
          <p:cNvSpPr/>
          <p:nvPr/>
        </p:nvSpPr>
        <p:spPr>
          <a:xfrm>
            <a:off x="2535381" y="38598"/>
            <a:ext cx="4073237" cy="657765"/>
          </a:xfrm>
          <a:prstGeom prst="frame">
            <a:avLst>
              <a:gd name="adj1" fmla="val 146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b="1" dirty="0" smtClean="0">
                <a:solidFill>
                  <a:schemeClr val="tx1"/>
                </a:solidFill>
              </a:rPr>
              <a:t>災害・浸水想定区域等別避難</a:t>
            </a:r>
            <a:r>
              <a:rPr lang="ja-JP" altLang="en-US" sz="1350" b="1" dirty="0">
                <a:solidFill>
                  <a:schemeClr val="tx1"/>
                </a:solidFill>
              </a:rPr>
              <a:t>方法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52509" y="166254"/>
            <a:ext cx="1191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（参考）</a:t>
            </a:r>
            <a:endParaRPr kumimoji="1" lang="ja-JP" altLang="en-US" dirty="0"/>
          </a:p>
        </p:txBody>
      </p:sp>
      <p:pic>
        <p:nvPicPr>
          <p:cNvPr id="6" name="図 5"/>
          <p:cNvPicPr/>
          <p:nvPr/>
        </p:nvPicPr>
        <p:blipFill rotWithShape="1">
          <a:blip r:embed="rId2"/>
          <a:srcRect l="20765" t="18155" r="22572" b="6719"/>
          <a:stretch/>
        </p:blipFill>
        <p:spPr bwMode="auto">
          <a:xfrm>
            <a:off x="6001208" y="4613565"/>
            <a:ext cx="3142792" cy="22444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214167" y="4291965"/>
            <a:ext cx="565785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latin typeface="+mn-ea"/>
              </a:rPr>
              <a:t>※</a:t>
            </a:r>
            <a:r>
              <a:rPr lang="ja-JP" altLang="en-US" sz="1100" b="1" dirty="0" smtClean="0">
                <a:latin typeface="+mn-ea"/>
              </a:rPr>
              <a:t>津波</a:t>
            </a:r>
            <a:r>
              <a:rPr lang="ja-JP" altLang="en-US" sz="1100" b="1" dirty="0">
                <a:latin typeface="+mn-ea"/>
              </a:rPr>
              <a:t>時</a:t>
            </a:r>
            <a:r>
              <a:rPr lang="ja-JP" altLang="en-US" sz="1100" b="1" dirty="0" smtClean="0">
                <a:latin typeface="+mn-ea"/>
              </a:rPr>
              <a:t>の避難</a:t>
            </a:r>
            <a:r>
              <a:rPr lang="ja-JP" altLang="en-US" sz="1100" b="1" dirty="0">
                <a:latin typeface="+mn-ea"/>
              </a:rPr>
              <a:t>方法</a:t>
            </a:r>
            <a:r>
              <a:rPr lang="ja-JP" altLang="en-US" sz="1100" b="1" dirty="0" smtClean="0">
                <a:latin typeface="+mn-ea"/>
              </a:rPr>
              <a:t>につい</a:t>
            </a:r>
            <a:r>
              <a:rPr lang="ja-JP" altLang="en-US" sz="1100" b="1" dirty="0">
                <a:latin typeface="+mn-ea"/>
              </a:rPr>
              <a:t>て</a:t>
            </a:r>
            <a:endParaRPr lang="ja-JP" altLang="ja-JP" sz="1100" b="1" dirty="0">
              <a:latin typeface="+mn-ea"/>
            </a:endParaRPr>
          </a:p>
          <a:p>
            <a:r>
              <a:rPr lang="ja-JP" altLang="ja-JP" sz="1100" dirty="0">
                <a:latin typeface="+mn-ea"/>
              </a:rPr>
              <a:t>最大規模の津波が想定される、相模トラフ沿いの海溝型地震（西側モデル）の発生に伴う津波は</a:t>
            </a:r>
            <a:r>
              <a:rPr lang="ja-JP" altLang="ja-JP" sz="1100" b="1" u="sng" dirty="0">
                <a:latin typeface="+mn-ea"/>
              </a:rPr>
              <a:t>非常に到達時間が短い</a:t>
            </a:r>
            <a:r>
              <a:rPr lang="ja-JP" altLang="ja-JP" sz="1100" dirty="0">
                <a:latin typeface="+mn-ea"/>
              </a:rPr>
              <a:t>ため</a:t>
            </a:r>
            <a:r>
              <a:rPr lang="ja-JP" altLang="ja-JP" sz="1100" dirty="0" smtClean="0">
                <a:latin typeface="+mn-ea"/>
              </a:rPr>
              <a:t>、施設</a:t>
            </a:r>
            <a:r>
              <a:rPr lang="ja-JP" altLang="ja-JP" sz="1100" dirty="0">
                <a:latin typeface="+mn-ea"/>
              </a:rPr>
              <a:t>の存する地区における津波到達時間を確認し</a:t>
            </a:r>
            <a:r>
              <a:rPr lang="ja-JP" altLang="ja-JP" sz="1100" dirty="0" smtClean="0">
                <a:latin typeface="+mn-ea"/>
              </a:rPr>
              <a:t>、</a:t>
            </a:r>
            <a:r>
              <a:rPr lang="ja-JP" altLang="en-US" sz="1100" dirty="0" smtClean="0">
                <a:latin typeface="+mn-ea"/>
              </a:rPr>
              <a:t>津</a:t>
            </a:r>
            <a:r>
              <a:rPr lang="ja-JP" altLang="en-US" sz="1100" dirty="0" smtClean="0">
                <a:latin typeface="+mn-ea"/>
              </a:rPr>
              <a:t>波</a:t>
            </a:r>
            <a:r>
              <a:rPr lang="ja-JP" altLang="en-US" sz="1100" dirty="0">
                <a:latin typeface="+mn-ea"/>
              </a:rPr>
              <a:t>到達時間内に立退き避難ができない場合は、上階への垂直避難による避難を検討する（基準水位が</a:t>
            </a:r>
            <a:r>
              <a:rPr lang="ja-JP" altLang="en-US" sz="1100" dirty="0" smtClean="0">
                <a:latin typeface="+mn-ea"/>
              </a:rPr>
              <a:t>２ｍ</a:t>
            </a:r>
            <a:r>
              <a:rPr lang="ja-JP" altLang="en-US" sz="1100" dirty="0">
                <a:latin typeface="+mn-ea"/>
              </a:rPr>
              <a:t>以下</a:t>
            </a:r>
            <a:r>
              <a:rPr lang="ja-JP" altLang="en-US" sz="1100" dirty="0" smtClean="0">
                <a:latin typeface="+mn-ea"/>
              </a:rPr>
              <a:t>の施設の場合</a:t>
            </a:r>
            <a:r>
              <a:rPr lang="ja-JP" altLang="en-US" sz="1100" dirty="0">
                <a:latin typeface="+mn-ea"/>
              </a:rPr>
              <a:t>）</a:t>
            </a:r>
            <a:r>
              <a:rPr lang="ja-JP" altLang="en-US" sz="1100" dirty="0" smtClean="0">
                <a:latin typeface="+mn-ea"/>
              </a:rPr>
              <a:t>。</a:t>
            </a:r>
            <a:endParaRPr kumimoji="1" lang="ja-JP" altLang="en-US" dirty="0"/>
          </a:p>
        </p:txBody>
      </p:sp>
      <p:sp>
        <p:nvSpPr>
          <p:cNvPr id="8" name="テキスト ボックス 10"/>
          <p:cNvSpPr txBox="1"/>
          <p:nvPr/>
        </p:nvSpPr>
        <p:spPr>
          <a:xfrm>
            <a:off x="5665064" y="4284980"/>
            <a:ext cx="3649980" cy="4387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sz="1100" kern="100">
                <a:effectLst/>
                <a:latin typeface="Century" panose="02040604050505020304" pitchFamily="18" charset="0"/>
                <a:ea typeface="游ゴシック" panose="020B0400000000000000" pitchFamily="50" charset="-128"/>
                <a:cs typeface="Times New Roman" panose="02020603050405020304" pitchFamily="18" charset="0"/>
              </a:rPr>
              <a:t>（参考）相模トラフ沿いの海溝型地震（西側モデル）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sz="1100" kern="100">
                <a:effectLst/>
                <a:latin typeface="Century" panose="02040604050505020304" pitchFamily="18" charset="0"/>
                <a:ea typeface="游ゴシック" panose="020B0400000000000000" pitchFamily="50" charset="-128"/>
                <a:cs typeface="Times New Roman" panose="02020603050405020304" pitchFamily="18" charset="0"/>
              </a:rPr>
              <a:t>想定津波高さ及び到達時間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6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229</Words>
  <Application>Microsoft Office PowerPoint</Application>
  <PresentationFormat>画面に合わせる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　信也</dc:creator>
  <cp:lastModifiedBy>作成者</cp:lastModifiedBy>
  <cp:revision>23</cp:revision>
  <cp:lastPrinted>2019-02-01T04:06:59Z</cp:lastPrinted>
  <dcterms:created xsi:type="dcterms:W3CDTF">2019-02-01T03:44:14Z</dcterms:created>
  <dcterms:modified xsi:type="dcterms:W3CDTF">2021-09-10T00:09:29Z</dcterms:modified>
</cp:coreProperties>
</file>