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8" r:id="rId2"/>
    <p:sldId id="274" r:id="rId3"/>
    <p:sldId id="275"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2CC"/>
    <a:srgbClr val="F2F2F2"/>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6" autoAdjust="0"/>
    <p:restoredTop sz="94660"/>
  </p:normalViewPr>
  <p:slideViewPr>
    <p:cSldViewPr snapToGrid="0">
      <p:cViewPr varScale="1">
        <p:scale>
          <a:sx n="86" d="100"/>
          <a:sy n="86" d="100"/>
        </p:scale>
        <p:origin x="29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9" name="Rectangle 8"/>
          <p:cNvSpPr/>
          <p:nvPr/>
        </p:nvSpPr>
        <p:spPr>
          <a:xfrm>
            <a:off x="0" y="1"/>
            <a:ext cx="6858000" cy="6604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3572" y="1"/>
            <a:ext cx="6854429" cy="6604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57175" y="7164642"/>
            <a:ext cx="4371975" cy="2113280"/>
          </a:xfrm>
        </p:spPr>
        <p:txBody>
          <a:bodyPr anchor="ctr">
            <a:normAutofit/>
          </a:bodyPr>
          <a:lstStyle>
            <a:lvl1pPr algn="r">
              <a:defRPr sz="3300" spc="150"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4843463" y="7164642"/>
            <a:ext cx="1800225" cy="2113280"/>
          </a:xfrm>
        </p:spPr>
        <p:txBody>
          <a:bodyPr lIns="91440" rIns="91440" anchor="ctr">
            <a:normAutofit/>
          </a:bodyPr>
          <a:lstStyle>
            <a:lvl1pPr marL="0" indent="0" algn="l">
              <a:lnSpc>
                <a:spcPct val="100000"/>
              </a:lnSpc>
              <a:spcBef>
                <a:spcPts val="0"/>
              </a:spcBef>
              <a:buNone/>
              <a:defRPr sz="1200">
                <a:solidFill>
                  <a:schemeClr val="tx1">
                    <a:lumMod val="95000"/>
                    <a:lumOff val="5000"/>
                  </a:schemeClr>
                </a:solidFill>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lgn="l">
              <a:defRPr/>
            </a:lvl1pPr>
          </a:lstStyle>
          <a:p>
            <a:fld id="{CD5AC171-4D7A-421D-997B-0848E86F76FD}" type="datetimeFigureOut">
              <a:rPr kumimoji="1" lang="ja-JP" altLang="en-US" smtClean="0"/>
              <a:t>2025/7/15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042531-6220-42CA-9CF8-C0AAC3C98DD7}" type="slidenum">
              <a:rPr kumimoji="1" lang="ja-JP" altLang="en-US" smtClean="0"/>
              <a:t>‹#›</a:t>
            </a:fld>
            <a:endParaRPr kumimoji="1" lang="ja-JP" altLang="en-US"/>
          </a:p>
        </p:txBody>
      </p:sp>
      <p:cxnSp>
        <p:nvCxnSpPr>
          <p:cNvPr id="8" name="Straight Connector 7"/>
          <p:cNvCxnSpPr/>
          <p:nvPr/>
        </p:nvCxnSpPr>
        <p:spPr>
          <a:xfrm flipV="1">
            <a:off x="4717599" y="7603709"/>
            <a:ext cx="0" cy="13208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4933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5AC171-4D7A-421D-997B-0848E86F76FD}" type="datetimeFigureOut">
              <a:rPr kumimoji="1" lang="ja-JP" altLang="en-US" smtClean="0"/>
              <a:t>2025/7/15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042531-6220-42CA-9CF8-C0AAC3C98DD7}" type="slidenum">
              <a:rPr kumimoji="1" lang="ja-JP" altLang="en-US" smtClean="0"/>
              <a:t>‹#›</a:t>
            </a:fld>
            <a:endParaRPr kumimoji="1" lang="ja-JP" altLang="en-US"/>
          </a:p>
        </p:txBody>
      </p:sp>
    </p:spTree>
    <p:extLst>
      <p:ext uri="{BB962C8B-B14F-4D97-AF65-F5344CB8AC3E}">
        <p14:creationId xmlns:p14="http://schemas.microsoft.com/office/powerpoint/2010/main" val="1765184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1100667"/>
            <a:ext cx="1478756" cy="7814733"/>
          </a:xfrm>
        </p:spPr>
        <p:txBody>
          <a:bodyPr vert="eaVert" lIns="45720" tIns="91440" rIns="45720" bIns="9144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57214" y="1100667"/>
            <a:ext cx="4264819" cy="781473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5AC171-4D7A-421D-997B-0848E86F76FD}" type="datetimeFigureOut">
              <a:rPr kumimoji="1" lang="ja-JP" altLang="en-US" smtClean="0"/>
              <a:t>2025/7/15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042531-6220-42CA-9CF8-C0AAC3C98DD7}" type="slidenum">
              <a:rPr kumimoji="1" lang="ja-JP" altLang="en-US" smtClean="0"/>
              <a:t>‹#›</a:t>
            </a:fld>
            <a:endParaRPr kumimoji="1" lang="ja-JP" altLang="en-US"/>
          </a:p>
        </p:txBody>
      </p:sp>
      <p:cxnSp>
        <p:nvCxnSpPr>
          <p:cNvPr id="7" name="Straight Connector 6"/>
          <p:cNvCxnSpPr/>
          <p:nvPr/>
        </p:nvCxnSpPr>
        <p:spPr>
          <a:xfrm rot="5400000" flipV="1">
            <a:off x="5657850" y="488827"/>
            <a:ext cx="0" cy="51435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1267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pic>
        <p:nvPicPr>
          <p:cNvPr id="71" name="図 70">
            <a:extLst>
              <a:ext uri="{FF2B5EF4-FFF2-40B4-BE49-F238E27FC236}">
                <a16:creationId xmlns:a16="http://schemas.microsoft.com/office/drawing/2014/main" id="{4BAA1442-8294-3A59-97C8-8D95A7FD40F3}"/>
              </a:ext>
            </a:extLst>
          </p:cNvPr>
          <p:cNvPicPr>
            <a:picLocks noChangeAspect="1"/>
          </p:cNvPicPr>
          <p:nvPr userDrawn="1"/>
        </p:nvPicPr>
        <p:blipFill rotWithShape="1">
          <a:blip r:embed="rId2">
            <a:alphaModFix amt="25000"/>
          </a:blip>
          <a:srcRect l="30116" t="7888" r="12605" b="26843"/>
          <a:stretch/>
        </p:blipFill>
        <p:spPr>
          <a:xfrm>
            <a:off x="0" y="4480343"/>
            <a:ext cx="7145357" cy="5425658"/>
          </a:xfrm>
          <a:prstGeom prst="rect">
            <a:avLst/>
          </a:prstGeom>
        </p:spPr>
      </p:pic>
      <p:sp>
        <p:nvSpPr>
          <p:cNvPr id="145" name="Google Shape;24;p45">
            <a:extLst>
              <a:ext uri="{FF2B5EF4-FFF2-40B4-BE49-F238E27FC236}">
                <a16:creationId xmlns:a16="http://schemas.microsoft.com/office/drawing/2014/main" id="{6A0E963B-5817-64D9-7B8C-9D4A4C83A68E}"/>
              </a:ext>
            </a:extLst>
          </p:cNvPr>
          <p:cNvSpPr/>
          <p:nvPr userDrawn="1"/>
        </p:nvSpPr>
        <p:spPr>
          <a:xfrm>
            <a:off x="1896973" y="9597225"/>
            <a:ext cx="4996032" cy="215403"/>
          </a:xfrm>
          <a:prstGeom prst="rect">
            <a:avLst/>
          </a:prstGeom>
          <a:noFill/>
          <a:ln>
            <a:noFill/>
          </a:ln>
        </p:spPr>
        <p:txBody>
          <a:bodyPr spcFirstLastPara="1" wrap="square" lIns="91425" tIns="45700" rIns="91425" bIns="45700" anchor="t" anchorCtr="0">
            <a:spAutoFit/>
          </a:bodyPr>
          <a:lstStyle/>
          <a:p>
            <a:pPr marR="0" lvl="0" indent="0" algn="r">
              <a:spcBef>
                <a:spcPts val="0"/>
              </a:spcBef>
              <a:spcAft>
                <a:spcPts val="0"/>
              </a:spcAft>
              <a:buNone/>
            </a:pPr>
            <a:r>
              <a:rPr lang="en-US" altLang="ja-JP" sz="800" b="0" i="0" u="none" strike="noStrike" cap="none" dirty="0">
                <a:solidFill>
                  <a:schemeClr val="bg1">
                    <a:lumMod val="50000"/>
                  </a:schemeClr>
                </a:solidFill>
                <a:latin typeface="Arial Black" panose="020B0A04020102020204" pitchFamily="34" charset="0"/>
                <a:ea typeface="BIZ UDゴシック" panose="020B0400000000000000" pitchFamily="49" charset="-128"/>
                <a:cs typeface="Calibri"/>
                <a:sym typeface="Calibri"/>
              </a:rPr>
              <a:t>Copyright © 2023 </a:t>
            </a:r>
            <a:r>
              <a:rPr lang="ja-JP" altLang="en-US" sz="800" b="0" i="0" u="none" strike="noStrike" cap="none" dirty="0">
                <a:solidFill>
                  <a:schemeClr val="bg1">
                    <a:lumMod val="50000"/>
                  </a:schemeClr>
                </a:solidFill>
                <a:latin typeface="Arial Black" panose="020B0A04020102020204" pitchFamily="34" charset="0"/>
                <a:ea typeface="BIZ UDゴシック" panose="020B0400000000000000" pitchFamily="49" charset="-128"/>
                <a:cs typeface="Calibri"/>
                <a:sym typeface="Calibri"/>
              </a:rPr>
              <a:t> </a:t>
            </a:r>
            <a:r>
              <a:rPr lang="en-US" altLang="ja-JP" sz="800" b="0" i="0" u="none" strike="noStrike" cap="none" dirty="0">
                <a:solidFill>
                  <a:schemeClr val="bg1">
                    <a:lumMod val="50000"/>
                  </a:schemeClr>
                </a:solidFill>
                <a:latin typeface="Arial Black" panose="020B0A04020102020204" pitchFamily="34" charset="0"/>
                <a:ea typeface="BIZ UDゴシック" panose="020B0400000000000000" pitchFamily="49" charset="-128"/>
                <a:cs typeface="Calibri"/>
                <a:sym typeface="Calibri"/>
              </a:rPr>
              <a:t>NTTe-Sports corporation, All Right Reserved.</a:t>
            </a:r>
            <a:endParaRPr sz="800" b="0" i="0" u="none" strike="noStrike" cap="none" dirty="0">
              <a:solidFill>
                <a:schemeClr val="bg1">
                  <a:lumMod val="50000"/>
                </a:schemeClr>
              </a:solidFill>
              <a:latin typeface="Arial Black" panose="020B0A04020102020204" pitchFamily="34" charset="0"/>
              <a:ea typeface="BIZ UDゴシック" panose="020B0400000000000000" pitchFamily="49" charset="-128"/>
              <a:cs typeface="Calibri"/>
              <a:sym typeface="Calibri"/>
            </a:endParaRPr>
          </a:p>
        </p:txBody>
      </p:sp>
    </p:spTree>
    <p:extLst>
      <p:ext uri="{BB962C8B-B14F-4D97-AF65-F5344CB8AC3E}">
        <p14:creationId xmlns:p14="http://schemas.microsoft.com/office/powerpoint/2010/main" val="2272107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5AC171-4D7A-421D-997B-0848E86F76FD}" type="datetimeFigureOut">
              <a:rPr kumimoji="1" lang="ja-JP" altLang="en-US" smtClean="0"/>
              <a:t>2025/7/15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042531-6220-42CA-9CF8-C0AAC3C98DD7}" type="slidenum">
              <a:rPr kumimoji="1" lang="ja-JP" altLang="en-US" smtClean="0"/>
              <a:t>‹#›</a:t>
            </a:fld>
            <a:endParaRPr kumimoji="1" lang="ja-JP" altLang="en-US"/>
          </a:p>
        </p:txBody>
      </p:sp>
    </p:spTree>
    <p:extLst>
      <p:ext uri="{BB962C8B-B14F-4D97-AF65-F5344CB8AC3E}">
        <p14:creationId xmlns:p14="http://schemas.microsoft.com/office/powerpoint/2010/main" val="849316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9" name="Rectangle 8"/>
          <p:cNvSpPr/>
          <p:nvPr/>
        </p:nvSpPr>
        <p:spPr>
          <a:xfrm>
            <a:off x="0" y="1"/>
            <a:ext cx="6858000" cy="6604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3572" y="1"/>
            <a:ext cx="6854429" cy="6604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57175" y="7164642"/>
            <a:ext cx="4371975" cy="2113280"/>
          </a:xfrm>
        </p:spPr>
        <p:txBody>
          <a:bodyPr anchor="ctr">
            <a:normAutofit/>
          </a:bodyPr>
          <a:lstStyle>
            <a:lvl1pPr algn="r">
              <a:defRPr sz="3300" b="0" spc="150"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843463" y="7164642"/>
            <a:ext cx="1800225" cy="2113280"/>
          </a:xfrm>
        </p:spPr>
        <p:txBody>
          <a:bodyPr lIns="91440" rIns="91440" anchor="ctr">
            <a:normAutofit/>
          </a:bodyPr>
          <a:lstStyle>
            <a:lvl1pPr marL="0" indent="0">
              <a:lnSpc>
                <a:spcPct val="100000"/>
              </a:lnSpc>
              <a:spcBef>
                <a:spcPts val="0"/>
              </a:spcBef>
              <a:buNone/>
              <a:defRPr sz="1200">
                <a:solidFill>
                  <a:schemeClr val="tx1">
                    <a:lumMod val="95000"/>
                    <a:lumOff val="5000"/>
                  </a:schemeClr>
                </a:solidFill>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5AC171-4D7A-421D-997B-0848E86F76FD}" type="datetimeFigureOut">
              <a:rPr kumimoji="1" lang="ja-JP" altLang="en-US" smtClean="0"/>
              <a:t>2025/7/15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042531-6220-42CA-9CF8-C0AAC3C98DD7}" type="slidenum">
              <a:rPr kumimoji="1" lang="ja-JP" altLang="en-US" smtClean="0"/>
              <a:t>‹#›</a:t>
            </a:fld>
            <a:endParaRPr kumimoji="1" lang="ja-JP" altLang="en-US"/>
          </a:p>
        </p:txBody>
      </p:sp>
      <p:cxnSp>
        <p:nvCxnSpPr>
          <p:cNvPr id="8" name="Straight Connector 7"/>
          <p:cNvCxnSpPr/>
          <p:nvPr/>
        </p:nvCxnSpPr>
        <p:spPr>
          <a:xfrm flipV="1">
            <a:off x="4717599" y="7603709"/>
            <a:ext cx="0" cy="13208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4608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6072" y="845312"/>
            <a:ext cx="5467541" cy="2166112"/>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76072" y="3302000"/>
            <a:ext cx="2674620" cy="58115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368993" y="3302000"/>
            <a:ext cx="2674620" cy="58115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D5AC171-4D7A-421D-997B-0848E86F76FD}" type="datetimeFigureOut">
              <a:rPr kumimoji="1" lang="ja-JP" altLang="en-US" smtClean="0"/>
              <a:t>2025/7/15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042531-6220-42CA-9CF8-C0AAC3C98DD7}" type="slidenum">
              <a:rPr kumimoji="1" lang="ja-JP" altLang="en-US" smtClean="0"/>
              <a:t>‹#›</a:t>
            </a:fld>
            <a:endParaRPr kumimoji="1" lang="ja-JP" altLang="en-US"/>
          </a:p>
        </p:txBody>
      </p:sp>
    </p:spTree>
    <p:extLst>
      <p:ext uri="{BB962C8B-B14F-4D97-AF65-F5344CB8AC3E}">
        <p14:creationId xmlns:p14="http://schemas.microsoft.com/office/powerpoint/2010/main" val="3116056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576072" y="845312"/>
            <a:ext cx="5467541" cy="216611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76072" y="3148363"/>
            <a:ext cx="2674620" cy="1188720"/>
          </a:xfrm>
        </p:spPr>
        <p:txBody>
          <a:bodyPr lIns="137160" rIns="137160" anchor="ctr">
            <a:normAutofit/>
          </a:bodyPr>
          <a:lstStyle>
            <a:lvl1pPr marL="0" indent="0">
              <a:spcBef>
                <a:spcPts val="0"/>
              </a:spcBef>
              <a:spcAft>
                <a:spcPts val="0"/>
              </a:spcAft>
              <a:buNone/>
              <a:defRPr sz="1650" b="0" cap="none" baseline="0">
                <a:solidFill>
                  <a:schemeClr val="accent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576072" y="4286805"/>
            <a:ext cx="2674620" cy="482671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368993" y="3148363"/>
            <a:ext cx="2674620" cy="1188720"/>
          </a:xfrm>
        </p:spPr>
        <p:txBody>
          <a:bodyPr lIns="137160" rIns="137160" anchor="ctr">
            <a:normAutofit/>
          </a:bodyPr>
          <a:lstStyle>
            <a:lvl1pPr marL="0" indent="0">
              <a:spcBef>
                <a:spcPts val="0"/>
              </a:spcBef>
              <a:spcAft>
                <a:spcPts val="0"/>
              </a:spcAft>
              <a:buNone/>
              <a:defRPr lang="en-US" sz="1650" b="0" kern="1200" cap="none" baseline="0" dirty="0">
                <a:solidFill>
                  <a:schemeClr val="accent1"/>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350"/>
              </a:spcBef>
              <a:buNone/>
            </a:pPr>
            <a:r>
              <a:rPr lang="ja-JP" altLang="en-US"/>
              <a:t>マスター テキストの書式設定</a:t>
            </a:r>
          </a:p>
        </p:txBody>
      </p:sp>
      <p:sp>
        <p:nvSpPr>
          <p:cNvPr id="6" name="Content Placeholder 5"/>
          <p:cNvSpPr>
            <a:spLocks noGrp="1"/>
          </p:cNvSpPr>
          <p:nvPr>
            <p:ph sz="quarter" idx="4"/>
          </p:nvPr>
        </p:nvSpPr>
        <p:spPr>
          <a:xfrm>
            <a:off x="3368993" y="4286805"/>
            <a:ext cx="2674620" cy="482671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D5AC171-4D7A-421D-997B-0848E86F76FD}" type="datetimeFigureOut">
              <a:rPr kumimoji="1" lang="ja-JP" altLang="en-US" smtClean="0"/>
              <a:t>2025/7/15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9042531-6220-42CA-9CF8-C0AAC3C98DD7}" type="slidenum">
              <a:rPr kumimoji="1" lang="ja-JP" altLang="en-US" smtClean="0"/>
              <a:t>‹#›</a:t>
            </a:fld>
            <a:endParaRPr kumimoji="1" lang="ja-JP" altLang="en-US"/>
          </a:p>
        </p:txBody>
      </p:sp>
    </p:spTree>
    <p:extLst>
      <p:ext uri="{BB962C8B-B14F-4D97-AF65-F5344CB8AC3E}">
        <p14:creationId xmlns:p14="http://schemas.microsoft.com/office/powerpoint/2010/main" val="3135981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D5AC171-4D7A-421D-997B-0848E86F76FD}" type="datetimeFigureOut">
              <a:rPr kumimoji="1" lang="ja-JP" altLang="en-US" smtClean="0"/>
              <a:t>2025/7/15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9042531-6220-42CA-9CF8-C0AAC3C98DD7}" type="slidenum">
              <a:rPr kumimoji="1" lang="ja-JP" altLang="en-US" smtClean="0"/>
              <a:t>‹#›</a:t>
            </a:fld>
            <a:endParaRPr kumimoji="1" lang="ja-JP" altLang="en-US"/>
          </a:p>
        </p:txBody>
      </p:sp>
    </p:spTree>
    <p:extLst>
      <p:ext uri="{BB962C8B-B14F-4D97-AF65-F5344CB8AC3E}">
        <p14:creationId xmlns:p14="http://schemas.microsoft.com/office/powerpoint/2010/main" val="2880048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E38C00-013B-4F07-870C-617FB72CE8FF}" type="datetimeFigureOut">
              <a:rPr kumimoji="1" lang="ja-JP" altLang="en-US" smtClean="0"/>
              <a:t>2025/7/15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B1C4129-ADBD-48D7-B66C-4AE285A0BA77}" type="slidenum">
              <a:rPr kumimoji="1" lang="ja-JP" altLang="en-US" smtClean="0"/>
              <a:t>‹#›</a:t>
            </a:fld>
            <a:endParaRPr kumimoji="1" lang="ja-JP" altLang="en-US"/>
          </a:p>
        </p:txBody>
      </p:sp>
    </p:spTree>
    <p:extLst>
      <p:ext uri="{BB962C8B-B14F-4D97-AF65-F5344CB8AC3E}">
        <p14:creationId xmlns:p14="http://schemas.microsoft.com/office/powerpoint/2010/main" val="1716789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576072" y="681069"/>
            <a:ext cx="2468880" cy="2509520"/>
          </a:xfrm>
        </p:spPr>
        <p:txBody>
          <a:bodyPr>
            <a:noAutofit/>
          </a:bodyPr>
          <a:lstStyle>
            <a:lvl1pPr>
              <a:lnSpc>
                <a:spcPct val="80000"/>
              </a:lnSpc>
              <a:defRPr sz="2700"/>
            </a:lvl1pPr>
          </a:lstStyle>
          <a:p>
            <a:r>
              <a:rPr lang="ja-JP" altLang="en-US"/>
              <a:t>マスター タイトルの書式設定</a:t>
            </a:r>
            <a:endParaRPr lang="en-US" dirty="0"/>
          </a:p>
        </p:txBody>
      </p:sp>
      <p:sp>
        <p:nvSpPr>
          <p:cNvPr id="3" name="Content Placeholder 2"/>
          <p:cNvSpPr>
            <a:spLocks noGrp="1"/>
          </p:cNvSpPr>
          <p:nvPr>
            <p:ph idx="1"/>
          </p:nvPr>
        </p:nvSpPr>
        <p:spPr>
          <a:xfrm>
            <a:off x="3214687" y="1188720"/>
            <a:ext cx="3194114" cy="7488936"/>
          </a:xfrm>
        </p:spPr>
        <p:txBody>
          <a:bodyPr>
            <a:normAutofit/>
          </a:bodyPr>
          <a:lstStyle>
            <a:lvl1pPr>
              <a:defRPr sz="1500"/>
            </a:lvl1pPr>
            <a:lvl2pPr>
              <a:defRPr sz="1200"/>
            </a:lvl2pPr>
            <a:lvl3pPr>
              <a:defRPr sz="900"/>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76072" y="3260842"/>
            <a:ext cx="2468880" cy="5434425"/>
          </a:xfrm>
        </p:spPr>
        <p:txBody>
          <a:bodyPr lIns="91440" rIns="91440">
            <a:normAutofit/>
          </a:bodyPr>
          <a:lstStyle>
            <a:lvl1pPr marL="0" indent="0">
              <a:lnSpc>
                <a:spcPct val="108000"/>
              </a:lnSpc>
              <a:spcBef>
                <a:spcPts val="45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5AC171-4D7A-421D-997B-0848E86F76FD}" type="datetimeFigureOut">
              <a:rPr kumimoji="1" lang="ja-JP" altLang="en-US" smtClean="0"/>
              <a:t>2025/7/15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042531-6220-42CA-9CF8-C0AAC3C98DD7}" type="slidenum">
              <a:rPr kumimoji="1" lang="ja-JP" altLang="en-US" smtClean="0"/>
              <a:t>‹#›</a:t>
            </a:fld>
            <a:endParaRPr kumimoji="1" lang="ja-JP" altLang="en-US"/>
          </a:p>
        </p:txBody>
      </p:sp>
    </p:spTree>
    <p:extLst>
      <p:ext uri="{BB962C8B-B14F-4D97-AF65-F5344CB8AC3E}">
        <p14:creationId xmlns:p14="http://schemas.microsoft.com/office/powerpoint/2010/main" val="1646888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7175" y="7164644"/>
            <a:ext cx="4371975" cy="2113280"/>
          </a:xfrm>
        </p:spPr>
        <p:txBody>
          <a:bodyPr anchor="ctr">
            <a:normAutofit/>
          </a:bodyPr>
          <a:lstStyle>
            <a:lvl1pPr algn="r">
              <a:defRPr sz="3300" spc="150" baseline="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1"/>
            <a:ext cx="6856286" cy="6604000"/>
          </a:xfrm>
          <a:solidFill>
            <a:schemeClr val="accent1">
              <a:lumMod val="60000"/>
              <a:lumOff val="40000"/>
            </a:schemeClr>
          </a:solidFill>
        </p:spPr>
        <p:txBody>
          <a:bodyPr lIns="457200" tIns="365760"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843463" y="7164644"/>
            <a:ext cx="1800225" cy="2113280"/>
          </a:xfrm>
        </p:spPr>
        <p:txBody>
          <a:bodyPr lIns="91440" rIns="91440" anchor="ctr">
            <a:normAutofit/>
          </a:bodyPr>
          <a:lstStyle>
            <a:lvl1pPr marL="0" indent="0">
              <a:lnSpc>
                <a:spcPct val="100000"/>
              </a:lnSpc>
              <a:spcBef>
                <a:spcPts val="0"/>
              </a:spcBef>
              <a:buNone/>
              <a:defRPr sz="1200">
                <a:solidFill>
                  <a:schemeClr val="tx1">
                    <a:lumMod val="95000"/>
                    <a:lumOff val="5000"/>
                  </a:schemeClr>
                </a:solidFill>
              </a:defRPr>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5AC171-4D7A-421D-997B-0848E86F76FD}" type="datetimeFigureOut">
              <a:rPr kumimoji="1" lang="ja-JP" altLang="en-US" smtClean="0"/>
              <a:t>2025/7/15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042531-6220-42CA-9CF8-C0AAC3C98DD7}" type="slidenum">
              <a:rPr kumimoji="1" lang="ja-JP" altLang="en-US" smtClean="0"/>
              <a:t>‹#›</a:t>
            </a:fld>
            <a:endParaRPr kumimoji="1" lang="ja-JP" altLang="en-US"/>
          </a:p>
        </p:txBody>
      </p:sp>
      <p:cxnSp>
        <p:nvCxnSpPr>
          <p:cNvPr id="8" name="Straight Connector 7"/>
          <p:cNvCxnSpPr/>
          <p:nvPr/>
        </p:nvCxnSpPr>
        <p:spPr>
          <a:xfrm flipV="1">
            <a:off x="4717599" y="7603709"/>
            <a:ext cx="0" cy="1320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7485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6072" y="845312"/>
            <a:ext cx="5467541" cy="216611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76073" y="3302000"/>
            <a:ext cx="5467541" cy="5811520"/>
          </a:xfrm>
          <a:prstGeom prst="rect">
            <a:avLst/>
          </a:prstGeom>
        </p:spPr>
        <p:txBody>
          <a:bodyPr vert="horz" lIns="45720" tIns="45720" rIns="4572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76073" y="9346572"/>
            <a:ext cx="1211705" cy="39624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CD5AC171-4D7A-421D-997B-0848E86F76FD}" type="datetimeFigureOut">
              <a:rPr kumimoji="1" lang="ja-JP" altLang="en-US" smtClean="0"/>
              <a:t>2025/7/15</a:t>
            </a:fld>
            <a:endParaRPr kumimoji="1" lang="ja-JP" altLang="en-US"/>
          </a:p>
        </p:txBody>
      </p:sp>
      <p:sp>
        <p:nvSpPr>
          <p:cNvPr id="5" name="Footer Placeholder 4"/>
          <p:cNvSpPr>
            <a:spLocks noGrp="1"/>
          </p:cNvSpPr>
          <p:nvPr>
            <p:ph type="ftr" sz="quarter" idx="3"/>
          </p:nvPr>
        </p:nvSpPr>
        <p:spPr>
          <a:xfrm>
            <a:off x="2724150" y="9346572"/>
            <a:ext cx="3319571" cy="396240"/>
          </a:xfrm>
          <a:prstGeom prst="rect">
            <a:avLst/>
          </a:prstGeom>
        </p:spPr>
        <p:txBody>
          <a:bodyPr vert="horz" lIns="91440" tIns="45720" rIns="91440" bIns="45720" rtlCol="0" anchor="ctr"/>
          <a:lstStyle>
            <a:lvl1pPr algn="r">
              <a:defRPr sz="750" cap="all" baseline="0">
                <a:solidFill>
                  <a:schemeClr val="tx1">
                    <a:lumMod val="95000"/>
                    <a:lumOff val="5000"/>
                  </a:schemeClr>
                </a:solidFill>
                <a:latin typeface="+mj-lt"/>
              </a:defRPr>
            </a:lvl1pPr>
          </a:lstStyle>
          <a:p>
            <a:endParaRPr kumimoji="1" lang="ja-JP" altLang="en-US"/>
          </a:p>
        </p:txBody>
      </p:sp>
      <p:sp>
        <p:nvSpPr>
          <p:cNvPr id="6" name="Slide Number Placeholder 5"/>
          <p:cNvSpPr>
            <a:spLocks noGrp="1"/>
          </p:cNvSpPr>
          <p:nvPr>
            <p:ph type="sldNum" sz="quarter" idx="4"/>
          </p:nvPr>
        </p:nvSpPr>
        <p:spPr>
          <a:xfrm>
            <a:off x="6096000" y="9346572"/>
            <a:ext cx="547688" cy="39624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99042531-6220-42CA-9CF8-C0AAC3C98DD7}" type="slidenum">
              <a:rPr kumimoji="1" lang="ja-JP" altLang="en-US" smtClean="0"/>
              <a:t>‹#›</a:t>
            </a:fld>
            <a:endParaRPr kumimoji="1" lang="ja-JP" altLang="en-US"/>
          </a:p>
        </p:txBody>
      </p:sp>
      <p:cxnSp>
        <p:nvCxnSpPr>
          <p:cNvPr id="7" name="Straight Connector 6"/>
          <p:cNvCxnSpPr/>
          <p:nvPr/>
        </p:nvCxnSpPr>
        <p:spPr>
          <a:xfrm flipV="1">
            <a:off x="428625" y="1193579"/>
            <a:ext cx="0" cy="1320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038932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xStyles>
    <p:titleStyle>
      <a:lvl1pPr algn="l" defTabSz="685800" rtl="0" eaLnBrk="1" latinLnBrk="0" hangingPunct="1">
        <a:lnSpc>
          <a:spcPct val="80000"/>
        </a:lnSpc>
        <a:spcBef>
          <a:spcPct val="0"/>
        </a:spcBef>
        <a:buNone/>
        <a:defRPr kumimoji="1" sz="3300" kern="1200" cap="all" spc="75" baseline="0">
          <a:solidFill>
            <a:schemeClr val="tx1">
              <a:lumMod val="95000"/>
              <a:lumOff val="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Tw Cen MT" panose="020B0602020104020603" pitchFamily="34" charset="0"/>
        <a:buChar char=" "/>
        <a:defRPr kumimoji="1"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1"/>
        </a:buClr>
        <a:buFont typeface="Wingdings 3" pitchFamily="18" charset="2"/>
        <a:buChar char=""/>
        <a:defRPr kumimoji="1"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1"/>
        </a:buClr>
        <a:buFont typeface="Wingdings 3" pitchFamily="18" charset="2"/>
        <a:buChar char=""/>
        <a:defRPr kumimoji="1"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1"/>
        </a:buClr>
        <a:buFont typeface="Wingdings 3" pitchFamily="18" charset="2"/>
        <a:buChar char=""/>
        <a:defRPr kumimoji="1"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1"/>
        </a:buClr>
        <a:buFont typeface="Wingdings 3" pitchFamily="18" charset="2"/>
        <a:buChar char=""/>
        <a:defRPr kumimoji="1"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1"/>
        </a:buClr>
        <a:buFont typeface="Wingdings 3" pitchFamily="18" charset="2"/>
        <a:buChar char=""/>
        <a:defRPr kumimoji="1"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1"/>
        </a:buClr>
        <a:buFont typeface="Wingdings 3" pitchFamily="18" charset="2"/>
        <a:buChar char=""/>
        <a:defRPr kumimoji="1"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1"/>
        </a:buClr>
        <a:buFont typeface="Wingdings 3" pitchFamily="18" charset="2"/>
        <a:buChar char=""/>
        <a:defRPr kumimoji="1"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1"/>
        </a:buClr>
        <a:buFont typeface="Wingdings 3" pitchFamily="18" charset="2"/>
        <a:buChar char=""/>
        <a:defRPr kumimoji="1" sz="90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anko@city.odawara.kanagawa.jp"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正方形/長方形 44">
            <a:extLst>
              <a:ext uri="{FF2B5EF4-FFF2-40B4-BE49-F238E27FC236}">
                <a16:creationId xmlns:a16="http://schemas.microsoft.com/office/drawing/2014/main" id="{B8D779DA-8968-ADA8-1544-B24824842FFC}"/>
              </a:ext>
            </a:extLst>
          </p:cNvPr>
          <p:cNvSpPr/>
          <p:nvPr/>
        </p:nvSpPr>
        <p:spPr>
          <a:xfrm>
            <a:off x="247061" y="7597926"/>
            <a:ext cx="6389086" cy="1424153"/>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268C60EF-62D7-BCE0-EDF2-5AAB52E538B0}"/>
              </a:ext>
            </a:extLst>
          </p:cNvPr>
          <p:cNvSpPr/>
          <p:nvPr/>
        </p:nvSpPr>
        <p:spPr>
          <a:xfrm>
            <a:off x="247061" y="2718003"/>
            <a:ext cx="6389086" cy="1583254"/>
          </a:xfrm>
          <a:prstGeom prst="rect">
            <a:avLst/>
          </a:prstGeom>
          <a:solidFill>
            <a:schemeClr val="bg1">
              <a:lumMod val="95000"/>
            </a:schemeClr>
          </a:solidFill>
          <a:ln w="3175">
            <a:solidFill>
              <a:schemeClr val="bg1">
                <a:lumMod val="50000"/>
              </a:schemeClr>
            </a:solidFill>
          </a:ln>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1700"/>
              </a:lnSpc>
            </a:pPr>
            <a:r>
              <a:rPr lang="ja-JP" altLang="en-US" sz="1050" b="1" dirty="0">
                <a:latin typeface="BIZ UDゴシック" panose="020B0400000000000000" pitchFamily="49" charset="-128"/>
                <a:ea typeface="BIZ UDゴシック" panose="020B0400000000000000" pitchFamily="49" charset="-128"/>
              </a:rPr>
              <a:t>◇名 称 　　：　</a:t>
            </a:r>
            <a:r>
              <a:rPr lang="ja-JP" altLang="en-US" sz="1050" b="1" kern="100" dirty="0">
                <a:latin typeface="BIZ UDゴシック" panose="020B0400000000000000" pitchFamily="49" charset="-128"/>
                <a:ea typeface="BIZ UDゴシック" panose="020B0400000000000000" pitchFamily="49" charset="-128"/>
                <a:cs typeface="Times New Roman" panose="02020603050405020304" pitchFamily="18" charset="0"/>
              </a:rPr>
              <a:t>ローカルフードマルシェ</a:t>
            </a:r>
            <a:endParaRPr lang="en-US" altLang="ja-JP" sz="1050"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a:lnSpc>
                <a:spcPts val="1700"/>
              </a:lnSpc>
            </a:pPr>
            <a:r>
              <a:rPr lang="ja-JP" altLang="en-US" sz="1050" b="1" dirty="0">
                <a:latin typeface="BIZ UDゴシック" panose="020B0400000000000000" pitchFamily="49" charset="-128"/>
                <a:ea typeface="BIZ UDゴシック" panose="020B0400000000000000" pitchFamily="49" charset="-128"/>
              </a:rPr>
              <a:t>◇開 催 日　：　</a:t>
            </a:r>
            <a:r>
              <a:rPr lang="en-US" altLang="ja-JP" sz="1050" b="1" dirty="0">
                <a:latin typeface="BIZ UDゴシック" panose="020B0400000000000000" pitchFamily="49" charset="-128"/>
                <a:ea typeface="BIZ UDゴシック" panose="020B0400000000000000" pitchFamily="49" charset="-128"/>
              </a:rPr>
              <a:t>2025</a:t>
            </a:r>
            <a:r>
              <a:rPr lang="ja-JP" altLang="en-US" sz="1050" b="1" dirty="0">
                <a:latin typeface="BIZ UDゴシック" panose="020B0400000000000000" pitchFamily="49" charset="-128"/>
                <a:ea typeface="BIZ UDゴシック" panose="020B0400000000000000" pitchFamily="49" charset="-128"/>
              </a:rPr>
              <a:t>年９月</a:t>
            </a:r>
            <a:r>
              <a:rPr lang="en-US" altLang="ja-JP" sz="1050" b="1" dirty="0">
                <a:latin typeface="BIZ UDゴシック" panose="020B0400000000000000" pitchFamily="49" charset="-128"/>
                <a:ea typeface="BIZ UDゴシック" panose="020B0400000000000000" pitchFamily="49" charset="-128"/>
              </a:rPr>
              <a:t>27</a:t>
            </a:r>
            <a:r>
              <a:rPr lang="ja-JP" altLang="en-US" sz="1050" b="1" dirty="0">
                <a:latin typeface="BIZ UDゴシック" panose="020B0400000000000000" pitchFamily="49" charset="-128"/>
                <a:ea typeface="BIZ UDゴシック" panose="020B0400000000000000" pitchFamily="49" charset="-128"/>
              </a:rPr>
              <a:t>日</a:t>
            </a:r>
            <a:r>
              <a:rPr lang="en-US" altLang="ja-JP" sz="1050" b="1" dirty="0">
                <a:latin typeface="BIZ UDゴシック" panose="020B0400000000000000" pitchFamily="49" charset="-128"/>
                <a:ea typeface="BIZ UDゴシック" panose="020B0400000000000000" pitchFamily="49" charset="-128"/>
              </a:rPr>
              <a:t>(</a:t>
            </a:r>
            <a:r>
              <a:rPr lang="ja-JP" altLang="en-US" sz="1050" b="1" dirty="0">
                <a:latin typeface="BIZ UDゴシック" panose="020B0400000000000000" pitchFamily="49" charset="-128"/>
                <a:ea typeface="BIZ UDゴシック" panose="020B0400000000000000" pitchFamily="49" charset="-128"/>
              </a:rPr>
              <a:t>土</a:t>
            </a:r>
            <a:r>
              <a:rPr lang="en-US" altLang="ja-JP" sz="1050" b="1" dirty="0">
                <a:latin typeface="BIZ UDゴシック" panose="020B0400000000000000" pitchFamily="49" charset="-128"/>
                <a:ea typeface="BIZ UDゴシック" panose="020B0400000000000000" pitchFamily="49" charset="-128"/>
              </a:rPr>
              <a:t>)</a:t>
            </a:r>
            <a:r>
              <a:rPr lang="ja-JP" altLang="en-US" sz="1050" b="1" dirty="0">
                <a:latin typeface="BIZ UDゴシック" panose="020B0400000000000000" pitchFamily="49" charset="-128"/>
                <a:ea typeface="BIZ UDゴシック" panose="020B0400000000000000" pitchFamily="49" charset="-128"/>
              </a:rPr>
              <a:t>・</a:t>
            </a:r>
            <a:r>
              <a:rPr lang="en-US" altLang="ja-JP" sz="1050" b="1" dirty="0">
                <a:latin typeface="BIZ UDゴシック" panose="020B0400000000000000" pitchFamily="49" charset="-128"/>
                <a:ea typeface="BIZ UDゴシック" panose="020B0400000000000000" pitchFamily="49" charset="-128"/>
              </a:rPr>
              <a:t>28</a:t>
            </a:r>
            <a:r>
              <a:rPr lang="ja-JP" altLang="en-US" sz="1050" b="1" dirty="0">
                <a:latin typeface="BIZ UDゴシック" panose="020B0400000000000000" pitchFamily="49" charset="-128"/>
                <a:ea typeface="BIZ UDゴシック" panose="020B0400000000000000" pitchFamily="49" charset="-128"/>
              </a:rPr>
              <a:t>日</a:t>
            </a:r>
            <a:r>
              <a:rPr lang="en-US" altLang="ja-JP" sz="1050" b="1" dirty="0">
                <a:latin typeface="BIZ UDゴシック" panose="020B0400000000000000" pitchFamily="49" charset="-128"/>
                <a:ea typeface="BIZ UDゴシック" panose="020B0400000000000000" pitchFamily="49" charset="-128"/>
              </a:rPr>
              <a:t>(</a:t>
            </a:r>
            <a:r>
              <a:rPr lang="ja-JP" altLang="en-US" sz="1050" b="1" dirty="0">
                <a:latin typeface="BIZ UDゴシック" panose="020B0400000000000000" pitchFamily="49" charset="-128"/>
                <a:ea typeface="BIZ UDゴシック" panose="020B0400000000000000" pitchFamily="49" charset="-128"/>
              </a:rPr>
              <a:t>日</a:t>
            </a:r>
            <a:r>
              <a:rPr lang="en-US" altLang="ja-JP" sz="1050" b="1" dirty="0">
                <a:latin typeface="BIZ UDゴシック" panose="020B0400000000000000" pitchFamily="49" charset="-128"/>
                <a:ea typeface="BIZ UDゴシック" panose="020B0400000000000000" pitchFamily="49" charset="-128"/>
              </a:rPr>
              <a:t>)</a:t>
            </a:r>
            <a:r>
              <a:rPr lang="ja-JP" altLang="en-US" sz="1050" b="1" dirty="0">
                <a:latin typeface="BIZ UDゴシック" panose="020B0400000000000000" pitchFamily="49" charset="-128"/>
                <a:ea typeface="BIZ UDゴシック" panose="020B0400000000000000" pitchFamily="49" charset="-128"/>
              </a:rPr>
              <a:t>　の</a:t>
            </a:r>
            <a:r>
              <a:rPr lang="en-US" altLang="ja-JP" sz="1050" b="1" dirty="0">
                <a:latin typeface="BIZ UDゴシック" panose="020B0400000000000000" pitchFamily="49" charset="-128"/>
                <a:ea typeface="BIZ UDゴシック" panose="020B0400000000000000" pitchFamily="49" charset="-128"/>
              </a:rPr>
              <a:t>2</a:t>
            </a:r>
            <a:r>
              <a:rPr lang="ja-JP" altLang="en-US" sz="1050" b="1" dirty="0">
                <a:latin typeface="BIZ UDゴシック" panose="020B0400000000000000" pitchFamily="49" charset="-128"/>
                <a:ea typeface="BIZ UDゴシック" panose="020B0400000000000000" pitchFamily="49" charset="-128"/>
              </a:rPr>
              <a:t>日間　</a:t>
            </a:r>
            <a:endParaRPr lang="en-US" altLang="ja-JP" sz="1050" b="1" dirty="0">
              <a:latin typeface="BIZ UDゴシック" panose="020B0400000000000000" pitchFamily="49" charset="-128"/>
              <a:ea typeface="BIZ UDゴシック" panose="020B0400000000000000" pitchFamily="49" charset="-128"/>
            </a:endParaRPr>
          </a:p>
          <a:p>
            <a:pPr>
              <a:lnSpc>
                <a:spcPts val="1700"/>
              </a:lnSpc>
            </a:pPr>
            <a:r>
              <a:rPr lang="ja-JP" altLang="en-US" sz="1050" b="1" dirty="0">
                <a:latin typeface="BIZ UDゴシック" panose="020B0400000000000000" pitchFamily="49" charset="-128"/>
                <a:ea typeface="BIZ UDゴシック" panose="020B0400000000000000" pitchFamily="49" charset="-128"/>
              </a:rPr>
              <a:t>◇開催場所　：　小田原城址公園　二の丸広場　</a:t>
            </a:r>
            <a:endParaRPr lang="en-US" altLang="ja-JP" sz="1050" b="1" dirty="0">
              <a:latin typeface="BIZ UDゴシック" panose="020B0400000000000000" pitchFamily="49" charset="-128"/>
              <a:ea typeface="BIZ UDゴシック" panose="020B0400000000000000" pitchFamily="49" charset="-128"/>
            </a:endParaRPr>
          </a:p>
          <a:p>
            <a:pPr>
              <a:lnSpc>
                <a:spcPts val="1700"/>
              </a:lnSpc>
            </a:pPr>
            <a:r>
              <a:rPr lang="ja-JP" altLang="en-US" sz="1050" b="1" dirty="0">
                <a:latin typeface="BIZ UDゴシック" panose="020B0400000000000000" pitchFamily="49" charset="-128"/>
                <a:ea typeface="BIZ UDゴシック" panose="020B0400000000000000" pitchFamily="49" charset="-128"/>
              </a:rPr>
              <a:t>◇実施内容　：　９月</a:t>
            </a:r>
            <a:r>
              <a:rPr lang="en-US" altLang="ja-JP" sz="1050" b="1" dirty="0">
                <a:latin typeface="BIZ UDゴシック" panose="020B0400000000000000" pitchFamily="49" charset="-128"/>
                <a:ea typeface="BIZ UDゴシック" panose="020B0400000000000000" pitchFamily="49" charset="-128"/>
              </a:rPr>
              <a:t>27</a:t>
            </a:r>
            <a:r>
              <a:rPr lang="ja-JP" altLang="en-US" sz="1050" b="1" dirty="0">
                <a:latin typeface="BIZ UDゴシック" panose="020B0400000000000000" pitchFamily="49" charset="-128"/>
                <a:ea typeface="BIZ UDゴシック" panose="020B0400000000000000" pitchFamily="49" charset="-128"/>
              </a:rPr>
              <a:t>日</a:t>
            </a:r>
            <a:r>
              <a:rPr lang="en-US" altLang="ja-JP" sz="1050" b="1" dirty="0">
                <a:latin typeface="BIZ UDゴシック" panose="020B0400000000000000" pitchFamily="49" charset="-128"/>
                <a:ea typeface="BIZ UDゴシック" panose="020B0400000000000000" pitchFamily="49" charset="-128"/>
              </a:rPr>
              <a:t>(</a:t>
            </a:r>
            <a:r>
              <a:rPr lang="ja-JP" altLang="en-US" sz="1050" b="1" dirty="0">
                <a:latin typeface="BIZ UDゴシック" panose="020B0400000000000000" pitchFamily="49" charset="-128"/>
                <a:ea typeface="BIZ UDゴシック" panose="020B0400000000000000" pitchFamily="49" charset="-128"/>
              </a:rPr>
              <a:t>土</a:t>
            </a:r>
            <a:r>
              <a:rPr lang="en-US" altLang="ja-JP" sz="1050" b="1" dirty="0">
                <a:latin typeface="BIZ UDゴシック" panose="020B0400000000000000" pitchFamily="49" charset="-128"/>
                <a:ea typeface="BIZ UDゴシック" panose="020B0400000000000000" pitchFamily="49" charset="-128"/>
              </a:rPr>
              <a:t>) </a:t>
            </a:r>
            <a:r>
              <a:rPr lang="ja-JP" altLang="en-US" sz="1050" b="1" dirty="0">
                <a:latin typeface="BIZ UDゴシック" panose="020B0400000000000000" pitchFamily="49" charset="-128"/>
                <a:ea typeface="BIZ UDゴシック" panose="020B0400000000000000" pitchFamily="49" charset="-128"/>
              </a:rPr>
              <a:t>：水曜どうでしょうキャラバン</a:t>
            </a:r>
            <a:r>
              <a:rPr lang="en-US" altLang="ja-JP" sz="1050" b="1" dirty="0">
                <a:latin typeface="BIZ UDゴシック" panose="020B0400000000000000" pitchFamily="49" charset="-128"/>
                <a:ea typeface="BIZ UDゴシック" panose="020B0400000000000000" pitchFamily="49" charset="-128"/>
              </a:rPr>
              <a:t>2025</a:t>
            </a:r>
            <a:r>
              <a:rPr lang="ja-JP" altLang="en-US" sz="1050" b="1" dirty="0">
                <a:latin typeface="BIZ UDゴシック" panose="020B0400000000000000" pitchFamily="49" charset="-128"/>
                <a:ea typeface="BIZ UDゴシック" panose="020B0400000000000000" pitchFamily="49" charset="-128"/>
              </a:rPr>
              <a:t>同時開催　</a:t>
            </a:r>
            <a:r>
              <a:rPr lang="en-US" altLang="ja-JP" sz="1050" b="1" dirty="0">
                <a:latin typeface="BIZ UDゴシック" panose="020B0400000000000000" pitchFamily="49" charset="-128"/>
                <a:ea typeface="BIZ UDゴシック" panose="020B0400000000000000" pitchFamily="49" charset="-128"/>
              </a:rPr>
              <a:t>10</a:t>
            </a:r>
            <a:r>
              <a:rPr lang="ja-JP" altLang="en-US" sz="1050" b="1" dirty="0">
                <a:latin typeface="BIZ UDゴシック" panose="020B0400000000000000" pitchFamily="49" charset="-128"/>
                <a:ea typeface="BIZ UDゴシック" panose="020B0400000000000000" pitchFamily="49" charset="-128"/>
              </a:rPr>
              <a:t>時～</a:t>
            </a:r>
            <a:r>
              <a:rPr lang="en-US" altLang="ja-JP" sz="1050" b="1" dirty="0">
                <a:latin typeface="BIZ UDゴシック" panose="020B0400000000000000" pitchFamily="49" charset="-128"/>
                <a:ea typeface="BIZ UDゴシック" panose="020B0400000000000000" pitchFamily="49" charset="-128"/>
              </a:rPr>
              <a:t>16</a:t>
            </a:r>
            <a:r>
              <a:rPr lang="ja-JP" altLang="en-US" sz="1050" b="1" dirty="0">
                <a:latin typeface="BIZ UDゴシック" panose="020B0400000000000000" pitchFamily="49" charset="-128"/>
                <a:ea typeface="BIZ UDゴシック" panose="020B0400000000000000" pitchFamily="49" charset="-128"/>
              </a:rPr>
              <a:t>時（予定）</a:t>
            </a:r>
            <a:endParaRPr lang="en-US" altLang="ja-JP" sz="1050" b="1" dirty="0">
              <a:latin typeface="BIZ UDゴシック" panose="020B0400000000000000" pitchFamily="49" charset="-128"/>
              <a:ea typeface="BIZ UDゴシック" panose="020B0400000000000000" pitchFamily="49" charset="-128"/>
            </a:endParaRPr>
          </a:p>
          <a:p>
            <a:pPr>
              <a:lnSpc>
                <a:spcPts val="1700"/>
              </a:lnSpc>
            </a:pPr>
            <a:r>
              <a:rPr lang="ja-JP" altLang="en-US" sz="1050" b="1" dirty="0">
                <a:latin typeface="BIZ UDゴシック" panose="020B0400000000000000" pitchFamily="49" charset="-128"/>
                <a:ea typeface="BIZ UDゴシック" panose="020B0400000000000000" pitchFamily="49" charset="-128"/>
              </a:rPr>
              <a:t>　　　　　　　　９月</a:t>
            </a:r>
            <a:r>
              <a:rPr lang="en-US" altLang="ja-JP" sz="1050" b="1" dirty="0">
                <a:latin typeface="BIZ UDゴシック" panose="020B0400000000000000" pitchFamily="49" charset="-128"/>
                <a:ea typeface="BIZ UDゴシック" panose="020B0400000000000000" pitchFamily="49" charset="-128"/>
              </a:rPr>
              <a:t>28</a:t>
            </a:r>
            <a:r>
              <a:rPr lang="ja-JP" altLang="en-US" sz="1050" b="1" dirty="0">
                <a:latin typeface="BIZ UDゴシック" panose="020B0400000000000000" pitchFamily="49" charset="-128"/>
                <a:ea typeface="BIZ UDゴシック" panose="020B0400000000000000" pitchFamily="49" charset="-128"/>
              </a:rPr>
              <a:t>日</a:t>
            </a:r>
            <a:r>
              <a:rPr lang="en-US" altLang="ja-JP" sz="1050" b="1" dirty="0">
                <a:latin typeface="BIZ UDゴシック" panose="020B0400000000000000" pitchFamily="49" charset="-128"/>
                <a:ea typeface="BIZ UDゴシック" panose="020B0400000000000000" pitchFamily="49" charset="-128"/>
              </a:rPr>
              <a:t>(</a:t>
            </a:r>
            <a:r>
              <a:rPr lang="ja-JP" altLang="en-US" sz="1050" b="1" dirty="0">
                <a:latin typeface="BIZ UDゴシック" panose="020B0400000000000000" pitchFamily="49" charset="-128"/>
                <a:ea typeface="BIZ UDゴシック" panose="020B0400000000000000" pitchFamily="49" charset="-128"/>
              </a:rPr>
              <a:t>日</a:t>
            </a:r>
            <a:r>
              <a:rPr lang="en-US" altLang="ja-JP" sz="1050" b="1" dirty="0">
                <a:latin typeface="BIZ UDゴシック" panose="020B0400000000000000" pitchFamily="49" charset="-128"/>
                <a:ea typeface="BIZ UDゴシック" panose="020B0400000000000000" pitchFamily="49" charset="-128"/>
              </a:rPr>
              <a:t>) </a:t>
            </a:r>
            <a:r>
              <a:rPr lang="ja-JP" altLang="en-US" sz="1050" b="1" dirty="0">
                <a:latin typeface="BIZ UDゴシック" panose="020B0400000000000000" pitchFamily="49" charset="-128"/>
                <a:ea typeface="BIZ UDゴシック" panose="020B0400000000000000" pitchFamily="49" charset="-128"/>
              </a:rPr>
              <a:t>：湘南西エリア</a:t>
            </a:r>
            <a:r>
              <a:rPr lang="en-US" altLang="ja-JP" sz="1050" b="1" dirty="0">
                <a:latin typeface="BIZ UDゴシック" panose="020B0400000000000000" pitchFamily="49" charset="-128"/>
                <a:ea typeface="BIZ UDゴシック" panose="020B0400000000000000" pitchFamily="49" charset="-128"/>
              </a:rPr>
              <a:t>PR</a:t>
            </a:r>
            <a:r>
              <a:rPr lang="ja-JP" altLang="en-US" sz="1050" b="1" dirty="0">
                <a:latin typeface="BIZ UDゴシック" panose="020B0400000000000000" pitchFamily="49" charset="-128"/>
                <a:ea typeface="BIZ UDゴシック" panose="020B0400000000000000" pitchFamily="49" charset="-128"/>
              </a:rPr>
              <a:t>事業同時開催　</a:t>
            </a:r>
            <a:r>
              <a:rPr lang="en-US" altLang="ja-JP" sz="1050" b="1" dirty="0">
                <a:latin typeface="BIZ UDゴシック" panose="020B0400000000000000" pitchFamily="49" charset="-128"/>
                <a:ea typeface="BIZ UDゴシック" panose="020B0400000000000000" pitchFamily="49" charset="-128"/>
              </a:rPr>
              <a:t> 10</a:t>
            </a:r>
            <a:r>
              <a:rPr lang="ja-JP" altLang="en-US" sz="1050" b="1" dirty="0">
                <a:latin typeface="BIZ UDゴシック" panose="020B0400000000000000" pitchFamily="49" charset="-128"/>
                <a:ea typeface="BIZ UDゴシック" panose="020B0400000000000000" pitchFamily="49" charset="-128"/>
              </a:rPr>
              <a:t>時～</a:t>
            </a:r>
            <a:r>
              <a:rPr lang="en-US" altLang="ja-JP" sz="1050" b="1" dirty="0">
                <a:latin typeface="BIZ UDゴシック" panose="020B0400000000000000" pitchFamily="49" charset="-128"/>
                <a:ea typeface="BIZ UDゴシック" panose="020B0400000000000000" pitchFamily="49" charset="-128"/>
              </a:rPr>
              <a:t>16</a:t>
            </a:r>
            <a:r>
              <a:rPr lang="ja-JP" altLang="en-US" sz="1050" b="1" dirty="0">
                <a:latin typeface="BIZ UDゴシック" panose="020B0400000000000000" pitchFamily="49" charset="-128"/>
                <a:ea typeface="BIZ UDゴシック" panose="020B0400000000000000" pitchFamily="49" charset="-128"/>
              </a:rPr>
              <a:t>時</a:t>
            </a:r>
            <a:r>
              <a:rPr lang="en-US" altLang="ja-JP" sz="1050" b="1" dirty="0">
                <a:latin typeface="BIZ UDゴシック" panose="020B0400000000000000" pitchFamily="49" charset="-128"/>
                <a:ea typeface="BIZ UDゴシック" panose="020B0400000000000000" pitchFamily="49" charset="-128"/>
              </a:rPr>
              <a:t>(</a:t>
            </a:r>
            <a:r>
              <a:rPr lang="ja-JP" altLang="en-US" sz="1050" b="1" dirty="0">
                <a:latin typeface="BIZ UDゴシック" panose="020B0400000000000000" pitchFamily="49" charset="-128"/>
                <a:ea typeface="BIZ UDゴシック" panose="020B0400000000000000" pitchFamily="49" charset="-128"/>
              </a:rPr>
              <a:t>予定</a:t>
            </a:r>
            <a:r>
              <a:rPr lang="en-US" altLang="ja-JP" sz="1050" b="1" dirty="0">
                <a:latin typeface="BIZ UDゴシック" panose="020B0400000000000000" pitchFamily="49" charset="-128"/>
                <a:ea typeface="BIZ UDゴシック" panose="020B0400000000000000" pitchFamily="49" charset="-128"/>
              </a:rPr>
              <a:t>)</a:t>
            </a:r>
          </a:p>
          <a:p>
            <a:pPr>
              <a:lnSpc>
                <a:spcPts val="1700"/>
              </a:lnSpc>
            </a:pPr>
            <a:r>
              <a:rPr lang="ja-JP" altLang="en-US" sz="1050" b="1" dirty="0">
                <a:latin typeface="BIZ UDゴシック" panose="020B0400000000000000" pitchFamily="49" charset="-128"/>
                <a:ea typeface="BIZ UDゴシック" panose="020B0400000000000000" pitchFamily="49" charset="-128"/>
              </a:rPr>
              <a:t>◇主 催　 　：　健やかな食のまち小田原推進協議会</a:t>
            </a:r>
            <a:endParaRPr lang="en-US" altLang="ja-JP" sz="1050" b="1" dirty="0">
              <a:latin typeface="BIZ UDゴシック" panose="020B0400000000000000" pitchFamily="49" charset="-128"/>
              <a:ea typeface="BIZ UDゴシック" panose="020B0400000000000000" pitchFamily="49" charset="-128"/>
            </a:endParaRPr>
          </a:p>
          <a:p>
            <a:pPr>
              <a:lnSpc>
                <a:spcPts val="1700"/>
              </a:lnSpc>
            </a:pPr>
            <a:r>
              <a:rPr lang="ja-JP" altLang="en-US" sz="1050" b="1" dirty="0">
                <a:latin typeface="BIZ UDゴシック" panose="020B0400000000000000" pitchFamily="49" charset="-128"/>
                <a:ea typeface="BIZ UDゴシック" panose="020B0400000000000000" pitchFamily="49" charset="-128"/>
              </a:rPr>
              <a:t>◇来場者数　：　</a:t>
            </a:r>
            <a:r>
              <a:rPr lang="en-US" altLang="ja-JP" sz="1050" b="1" dirty="0">
                <a:latin typeface="BIZ UDゴシック" panose="020B0400000000000000" pitchFamily="49" charset="-128"/>
                <a:ea typeface="BIZ UDゴシック" panose="020B0400000000000000" pitchFamily="49" charset="-128"/>
              </a:rPr>
              <a:t>50,000</a:t>
            </a:r>
            <a:r>
              <a:rPr lang="ja-JP" altLang="en-US" sz="1050" b="1" dirty="0">
                <a:latin typeface="BIZ UDゴシック" panose="020B0400000000000000" pitchFamily="49" charset="-128"/>
                <a:ea typeface="BIZ UDゴシック" panose="020B0400000000000000" pitchFamily="49" charset="-128"/>
              </a:rPr>
              <a:t>人</a:t>
            </a:r>
            <a:r>
              <a:rPr lang="en-US" altLang="ja-JP" sz="1050" b="1" dirty="0">
                <a:latin typeface="BIZ UDゴシック" panose="020B0400000000000000" pitchFamily="49" charset="-128"/>
                <a:ea typeface="BIZ UDゴシック" panose="020B0400000000000000" pitchFamily="49" charset="-128"/>
              </a:rPr>
              <a:t>/1</a:t>
            </a:r>
            <a:r>
              <a:rPr lang="ja-JP" altLang="en-US" sz="1050" b="1" dirty="0">
                <a:latin typeface="BIZ UDゴシック" panose="020B0400000000000000" pitchFamily="49" charset="-128"/>
                <a:ea typeface="BIZ UDゴシック" panose="020B0400000000000000" pitchFamily="49" charset="-128"/>
              </a:rPr>
              <a:t>日当たり（昨年度実績）を想定</a:t>
            </a:r>
            <a:endParaRPr lang="en-US" altLang="ja-JP" sz="1050" b="1" dirty="0">
              <a:latin typeface="BIZ UDゴシック" panose="020B0400000000000000" pitchFamily="49" charset="-128"/>
              <a:ea typeface="BIZ UDゴシック" panose="020B0400000000000000" pitchFamily="49" charset="-128"/>
            </a:endParaRPr>
          </a:p>
        </p:txBody>
      </p:sp>
      <p:sp>
        <p:nvSpPr>
          <p:cNvPr id="5" name="四角形: 角を丸くする 4">
            <a:extLst>
              <a:ext uri="{FF2B5EF4-FFF2-40B4-BE49-F238E27FC236}">
                <a16:creationId xmlns:a16="http://schemas.microsoft.com/office/drawing/2014/main" id="{C10F563E-9153-911F-3B77-E9158D23918A}"/>
              </a:ext>
            </a:extLst>
          </p:cNvPr>
          <p:cNvSpPr/>
          <p:nvPr/>
        </p:nvSpPr>
        <p:spPr>
          <a:xfrm>
            <a:off x="247061" y="2481561"/>
            <a:ext cx="2118638" cy="228826"/>
          </a:xfrm>
          <a:prstGeom prst="roundRect">
            <a:avLst/>
          </a:prstGeom>
          <a:solidFill>
            <a:schemeClr val="bg1">
              <a:lumMod val="50000"/>
            </a:schemeClr>
          </a:solidFill>
          <a:ln>
            <a:solidFill>
              <a:schemeClr val="tx1">
                <a:lumMod val="95000"/>
                <a:lumOff val="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b="1" dirty="0">
                <a:latin typeface="BIZ UDゴシック" panose="020B0400000000000000" pitchFamily="49" charset="-128"/>
                <a:ea typeface="BIZ UDゴシック" panose="020B0400000000000000" pitchFamily="49" charset="-128"/>
              </a:rPr>
              <a:t>本イベント実施概要</a:t>
            </a:r>
          </a:p>
        </p:txBody>
      </p:sp>
      <p:grpSp>
        <p:nvGrpSpPr>
          <p:cNvPr id="29" name="グループ化 28">
            <a:extLst>
              <a:ext uri="{FF2B5EF4-FFF2-40B4-BE49-F238E27FC236}">
                <a16:creationId xmlns:a16="http://schemas.microsoft.com/office/drawing/2014/main" id="{DC2893FB-F50F-0C47-1CC8-D85A8D9AD31F}"/>
              </a:ext>
            </a:extLst>
          </p:cNvPr>
          <p:cNvGrpSpPr/>
          <p:nvPr/>
        </p:nvGrpSpPr>
        <p:grpSpPr>
          <a:xfrm>
            <a:off x="347598" y="671504"/>
            <a:ext cx="6162805" cy="634970"/>
            <a:chOff x="347598" y="698428"/>
            <a:chExt cx="6162805" cy="634970"/>
          </a:xfrm>
        </p:grpSpPr>
        <p:sp>
          <p:nvSpPr>
            <p:cNvPr id="25" name="四角形: 角を丸くする 24">
              <a:extLst>
                <a:ext uri="{FF2B5EF4-FFF2-40B4-BE49-F238E27FC236}">
                  <a16:creationId xmlns:a16="http://schemas.microsoft.com/office/drawing/2014/main" id="{9BD98F14-31C8-9E07-51D2-83D4730B01A5}"/>
                </a:ext>
              </a:extLst>
            </p:cNvPr>
            <p:cNvSpPr/>
            <p:nvPr/>
          </p:nvSpPr>
          <p:spPr>
            <a:xfrm>
              <a:off x="347598" y="707442"/>
              <a:ext cx="6162805" cy="625956"/>
            </a:xfrm>
            <a:prstGeom prst="roundRect">
              <a:avLst/>
            </a:prstGeom>
            <a:solidFill>
              <a:schemeClr val="bg1">
                <a:alpha val="50196"/>
              </a:schemeClr>
            </a:solidFill>
            <a:ln w="2857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altLang="ja-JP" sz="2800" b="1" kern="100" dirty="0">
                <a:solidFill>
                  <a:schemeClr val="tx1">
                    <a:lumMod val="75000"/>
                    <a:lumOff val="25000"/>
                  </a:schemeClr>
                </a:solidFill>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28" name="テキスト ボックス 27">
              <a:extLst>
                <a:ext uri="{FF2B5EF4-FFF2-40B4-BE49-F238E27FC236}">
                  <a16:creationId xmlns:a16="http://schemas.microsoft.com/office/drawing/2014/main" id="{BF1B6EB1-CF37-3224-F525-9384A71460B2}"/>
                </a:ext>
              </a:extLst>
            </p:cNvPr>
            <p:cNvSpPr txBox="1"/>
            <p:nvPr/>
          </p:nvSpPr>
          <p:spPr>
            <a:xfrm>
              <a:off x="377967" y="698428"/>
              <a:ext cx="6132436" cy="552202"/>
            </a:xfrm>
            <a:prstGeom prst="rect">
              <a:avLst/>
            </a:prstGeom>
            <a:noFill/>
          </p:spPr>
          <p:txBody>
            <a:bodyPr wrap="square">
              <a:spAutoFit/>
            </a:bodyPr>
            <a:lstStyle/>
            <a:p>
              <a:pPr algn="ctr">
                <a:lnSpc>
                  <a:spcPct val="150000"/>
                </a:lnSpc>
              </a:pPr>
              <a:r>
                <a:rPr lang="ja-JP" altLang="en-US" sz="2400" b="1" kern="100" dirty="0">
                  <a:solidFill>
                    <a:schemeClr val="tx1">
                      <a:lumMod val="75000"/>
                      <a:lumOff val="25000"/>
                    </a:schemeClr>
                  </a:solidFill>
                  <a:latin typeface="BIZ UDゴシック" panose="020B0400000000000000" pitchFamily="49" charset="-128"/>
                  <a:ea typeface="BIZ UDゴシック" panose="020B0400000000000000" pitchFamily="49" charset="-128"/>
                  <a:cs typeface="Times New Roman" panose="02020603050405020304" pitchFamily="18" charset="0"/>
                </a:rPr>
                <a:t>飲食ブース出店募集のご案内</a:t>
              </a:r>
              <a:endParaRPr lang="en-US" altLang="ja-JP" sz="2400" b="1" kern="100" dirty="0">
                <a:solidFill>
                  <a:schemeClr val="tx1">
                    <a:lumMod val="75000"/>
                    <a:lumOff val="25000"/>
                  </a:schemeClr>
                </a:solidFill>
                <a:latin typeface="BIZ UDゴシック" panose="020B0400000000000000" pitchFamily="49" charset="-128"/>
                <a:ea typeface="BIZ UDゴシック" panose="020B0400000000000000" pitchFamily="49" charset="-128"/>
                <a:cs typeface="Times New Roman" panose="02020603050405020304" pitchFamily="18" charset="0"/>
              </a:endParaRPr>
            </a:p>
          </p:txBody>
        </p:sp>
      </p:grpSp>
      <p:sp>
        <p:nvSpPr>
          <p:cNvPr id="31" name="正方形/長方形 30">
            <a:extLst>
              <a:ext uri="{FF2B5EF4-FFF2-40B4-BE49-F238E27FC236}">
                <a16:creationId xmlns:a16="http://schemas.microsoft.com/office/drawing/2014/main" id="{98B7D57D-6293-B051-317C-2E9163406762}"/>
              </a:ext>
            </a:extLst>
          </p:cNvPr>
          <p:cNvSpPr/>
          <p:nvPr/>
        </p:nvSpPr>
        <p:spPr>
          <a:xfrm>
            <a:off x="186325" y="1415316"/>
            <a:ext cx="6485352" cy="945515"/>
          </a:xfrm>
          <a:prstGeom prst="rect">
            <a:avLst/>
          </a:prstGeom>
          <a:noFill/>
          <a:ln w="3175">
            <a:noFill/>
          </a:ln>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120000"/>
              </a:lnSpc>
            </a:pPr>
            <a:r>
              <a:rPr lang="ja-JP" altLang="en-US" sz="1200" b="1" kern="100" dirty="0">
                <a:latin typeface="BIZ UDゴシック" panose="020B0400000000000000" pitchFamily="49" charset="-128"/>
                <a:ea typeface="BIZ UDゴシック" panose="020B0400000000000000" pitchFamily="49" charset="-128"/>
                <a:cs typeface="Times New Roman" panose="02020603050405020304" pitchFamily="18" charset="0"/>
              </a:rPr>
              <a:t>「水曜どうでしょうキャラバン</a:t>
            </a:r>
            <a:r>
              <a:rPr lang="en-US" altLang="ja-JP" sz="1200" b="1" kern="100" dirty="0">
                <a:latin typeface="BIZ UDゴシック" panose="020B0400000000000000" pitchFamily="49" charset="-128"/>
                <a:ea typeface="BIZ UDゴシック" panose="020B0400000000000000" pitchFamily="49" charset="-128"/>
                <a:cs typeface="Times New Roman" panose="02020603050405020304" pitchFamily="18" charset="0"/>
              </a:rPr>
              <a:t>2025</a:t>
            </a:r>
            <a:r>
              <a:rPr lang="ja-JP" altLang="en-US" sz="1200" b="1" kern="100" dirty="0">
                <a:latin typeface="BIZ UDゴシック" panose="020B0400000000000000" pitchFamily="49" charset="-128"/>
                <a:ea typeface="BIZ UDゴシック" panose="020B0400000000000000" pitchFamily="49" charset="-128"/>
                <a:cs typeface="Times New Roman" panose="02020603050405020304" pitchFamily="18" charset="0"/>
              </a:rPr>
              <a:t>」が小田原で開催されることになりました。それに併せて、小田原市ならではの食や食文化を</a:t>
            </a:r>
            <a:r>
              <a:rPr lang="en-US" altLang="ja-JP" sz="1200" b="1" kern="100" dirty="0">
                <a:latin typeface="BIZ UDゴシック" panose="020B0400000000000000" pitchFamily="49" charset="-128"/>
                <a:ea typeface="BIZ UDゴシック" panose="020B0400000000000000" pitchFamily="49" charset="-128"/>
                <a:cs typeface="Times New Roman" panose="02020603050405020304" pitchFamily="18" charset="0"/>
              </a:rPr>
              <a:t>PR</a:t>
            </a:r>
            <a:r>
              <a:rPr lang="ja-JP" altLang="en-US" sz="1200" b="1" kern="100" dirty="0">
                <a:latin typeface="BIZ UDゴシック" panose="020B0400000000000000" pitchFamily="49" charset="-128"/>
                <a:ea typeface="BIZ UDゴシック" panose="020B0400000000000000" pitchFamily="49" charset="-128"/>
                <a:cs typeface="Times New Roman" panose="02020603050405020304" pitchFamily="18" charset="0"/>
              </a:rPr>
              <a:t>するために、食のイベントを開催します。そこで、小田原市内の飲食店の皆様のお力添えをいただき一緒に本イベントを盛り上げていきたいと考えており、本イベントへ飲食ブースを出店いただける店舗を募集します。</a:t>
            </a:r>
            <a:endParaRPr lang="en-US" altLang="ja-JP" sz="1200"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39" name="正方形/長方形 38">
            <a:extLst>
              <a:ext uri="{FF2B5EF4-FFF2-40B4-BE49-F238E27FC236}">
                <a16:creationId xmlns:a16="http://schemas.microsoft.com/office/drawing/2014/main" id="{96F7A56A-2A28-865C-DB8E-F42762C60D39}"/>
              </a:ext>
            </a:extLst>
          </p:cNvPr>
          <p:cNvSpPr/>
          <p:nvPr/>
        </p:nvSpPr>
        <p:spPr>
          <a:xfrm>
            <a:off x="347598" y="7844547"/>
            <a:ext cx="3081402" cy="1077218"/>
          </a:xfrm>
          <a:prstGeom prst="rect">
            <a:avLst/>
          </a:prstGeom>
          <a:solidFill>
            <a:schemeClr val="bg1">
              <a:lumMod val="95000"/>
            </a:schemeClr>
          </a:solidFill>
          <a:ln w="3175">
            <a:solidFill>
              <a:schemeClr val="bg1">
                <a:lumMod val="50000"/>
              </a:schemeClr>
            </a:solidFill>
          </a:ln>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ja-JP" altLang="en-US" sz="1200" b="1" u="sng" kern="100" dirty="0">
                <a:latin typeface="BIZ UDゴシック" panose="020B0400000000000000" pitchFamily="49" charset="-128"/>
                <a:ea typeface="BIZ UDゴシック" panose="020B0400000000000000" pitchFamily="49" charset="-128"/>
                <a:cs typeface="Times New Roman" panose="02020603050405020304" pitchFamily="18" charset="0"/>
              </a:rPr>
              <a:t>●ブース出店　パターン①　</a:t>
            </a:r>
            <a:endParaRPr lang="en-US" altLang="ja-JP" sz="1200" b="1" u="sng"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r>
              <a:rPr lang="ja-JP" altLang="en-US" sz="1200" b="1" kern="100" dirty="0">
                <a:highlight>
                  <a:srgbClr val="FFFF00"/>
                </a:highlight>
                <a:latin typeface="BIZ UDゴシック" panose="020B0400000000000000" pitchFamily="49" charset="-128"/>
                <a:ea typeface="BIZ UDゴシック" panose="020B0400000000000000" pitchFamily="49" charset="-128"/>
                <a:cs typeface="Times New Roman" panose="02020603050405020304" pitchFamily="18" charset="0"/>
              </a:rPr>
              <a:t>テント（</a:t>
            </a:r>
            <a:r>
              <a:rPr lang="en-US" altLang="ja-JP" sz="1200" b="1" kern="100" dirty="0">
                <a:highlight>
                  <a:srgbClr val="FFFF00"/>
                </a:highlight>
                <a:latin typeface="BIZ UDゴシック" panose="020B0400000000000000" pitchFamily="49" charset="-128"/>
                <a:ea typeface="BIZ UDゴシック" panose="020B0400000000000000" pitchFamily="49" charset="-128"/>
                <a:cs typeface="Times New Roman" panose="02020603050405020304" pitchFamily="18" charset="0"/>
              </a:rPr>
              <a:t>1.5</a:t>
            </a:r>
            <a:r>
              <a:rPr lang="ja-JP" altLang="en-US" sz="1200" b="1" kern="100" dirty="0">
                <a:highlight>
                  <a:srgbClr val="FFFF00"/>
                </a:highlight>
                <a:latin typeface="BIZ UDゴシック" panose="020B0400000000000000" pitchFamily="49" charset="-128"/>
                <a:ea typeface="BIZ UDゴシック" panose="020B0400000000000000" pitchFamily="49" charset="-128"/>
                <a:cs typeface="Times New Roman" panose="02020603050405020304" pitchFamily="18" charset="0"/>
              </a:rPr>
              <a:t>間</a:t>
            </a:r>
            <a:r>
              <a:rPr lang="en-US" altLang="ja-JP" sz="1200" b="1" kern="100" dirty="0">
                <a:highlight>
                  <a:srgbClr val="FFFF00"/>
                </a:highlight>
                <a:latin typeface="BIZ UDゴシック" panose="020B0400000000000000" pitchFamily="49" charset="-128"/>
                <a:ea typeface="BIZ UDゴシック" panose="020B0400000000000000" pitchFamily="49" charset="-128"/>
                <a:cs typeface="Times New Roman" panose="02020603050405020304" pitchFamily="18" charset="0"/>
              </a:rPr>
              <a:t>×2</a:t>
            </a:r>
            <a:r>
              <a:rPr lang="ja-JP" altLang="en-US" sz="1200" b="1" kern="100" dirty="0">
                <a:highlight>
                  <a:srgbClr val="FFFF00"/>
                </a:highlight>
                <a:latin typeface="BIZ UDゴシック" panose="020B0400000000000000" pitchFamily="49" charset="-128"/>
                <a:ea typeface="BIZ UDゴシック" panose="020B0400000000000000" pitchFamily="49" charset="-128"/>
                <a:cs typeface="Times New Roman" panose="02020603050405020304" pitchFamily="18" charset="0"/>
              </a:rPr>
              <a:t>間）</a:t>
            </a:r>
            <a:endParaRPr lang="en-US" altLang="ja-JP" sz="1200" b="1" kern="100" dirty="0">
              <a:highlight>
                <a:srgbClr val="FFFF00"/>
              </a:highlight>
              <a:latin typeface="BIZ UDゴシック" panose="020B0400000000000000" pitchFamily="49" charset="-128"/>
              <a:ea typeface="BIZ UDゴシック" panose="020B0400000000000000" pitchFamily="49" charset="-128"/>
              <a:cs typeface="Times New Roman" panose="02020603050405020304" pitchFamily="18" charset="0"/>
            </a:endParaRPr>
          </a:p>
          <a:p>
            <a:r>
              <a:rPr lang="en-US" altLang="ja-JP" sz="1000" b="1" dirty="0">
                <a:latin typeface="BIZ UDゴシック" panose="020B0400000000000000" pitchFamily="49" charset="-128"/>
                <a:ea typeface="BIZ UDゴシック" panose="020B0400000000000000" pitchFamily="49" charset="-128"/>
              </a:rPr>
              <a:t>【</a:t>
            </a:r>
            <a:r>
              <a:rPr lang="ja-JP" altLang="en-US" sz="1000" b="1" dirty="0">
                <a:latin typeface="BIZ UDゴシック" panose="020B0400000000000000" pitchFamily="49" charset="-128"/>
                <a:ea typeface="BIZ UDゴシック" panose="020B0400000000000000" pitchFamily="49" charset="-128"/>
              </a:rPr>
              <a:t>出店料：</a:t>
            </a:r>
            <a:r>
              <a:rPr lang="en-US" altLang="ja-JP" sz="1000" b="1" dirty="0">
                <a:latin typeface="BIZ UDゴシック" panose="020B0400000000000000" pitchFamily="49" charset="-128"/>
                <a:ea typeface="BIZ UDゴシック" panose="020B0400000000000000" pitchFamily="49" charset="-128"/>
              </a:rPr>
              <a:t> </a:t>
            </a:r>
            <a:r>
              <a:rPr lang="ja-JP" altLang="en-US" sz="1000" b="1" dirty="0">
                <a:solidFill>
                  <a:srgbClr val="FF0000"/>
                </a:solidFill>
                <a:latin typeface="BIZ UDゴシック" panose="020B0400000000000000" pitchFamily="49" charset="-128"/>
                <a:ea typeface="BIZ UDゴシック" panose="020B0400000000000000" pitchFamily="49" charset="-128"/>
              </a:rPr>
              <a:t>かかりません</a:t>
            </a:r>
            <a:r>
              <a:rPr lang="ja-JP" altLang="en-US" sz="1000" b="1" dirty="0">
                <a:latin typeface="BIZ UDゴシック" panose="020B0400000000000000" pitchFamily="49" charset="-128"/>
                <a:ea typeface="BIZ UDゴシック" panose="020B0400000000000000" pitchFamily="49" charset="-128"/>
              </a:rPr>
              <a:t> </a:t>
            </a:r>
            <a:r>
              <a:rPr lang="en-US" altLang="ja-JP" sz="1000" b="1" dirty="0">
                <a:latin typeface="BIZ UDゴシック" panose="020B0400000000000000" pitchFamily="49" charset="-128"/>
                <a:ea typeface="BIZ UDゴシック" panose="020B0400000000000000" pitchFamily="49" charset="-128"/>
              </a:rPr>
              <a:t>】</a:t>
            </a:r>
            <a:endParaRPr lang="ja-JP" altLang="en-US" sz="1000" b="1" dirty="0">
              <a:latin typeface="BIZ UDゴシック" panose="020B0400000000000000" pitchFamily="49" charset="-128"/>
              <a:ea typeface="BIZ UDゴシック" panose="020B0400000000000000" pitchFamily="49" charset="-128"/>
            </a:endParaRPr>
          </a:p>
          <a:p>
            <a:r>
              <a:rPr lang="en-US" altLang="ja-JP" sz="1000" b="1" dirty="0">
                <a:latin typeface="BIZ UDゴシック" panose="020B0400000000000000" pitchFamily="49" charset="-128"/>
                <a:ea typeface="BIZ UDゴシック" panose="020B0400000000000000" pitchFamily="49" charset="-128"/>
              </a:rPr>
              <a:t>※</a:t>
            </a:r>
            <a:r>
              <a:rPr lang="ja-JP" altLang="en-US" sz="1000" b="1" dirty="0">
                <a:latin typeface="BIZ UDゴシック" panose="020B0400000000000000" pitchFamily="49" charset="-128"/>
                <a:ea typeface="BIZ UDゴシック" panose="020B0400000000000000" pitchFamily="49" charset="-128"/>
              </a:rPr>
              <a:t>テント、長机２脚、イス４脚、手洗い設備兼器</a:t>
            </a:r>
            <a:endParaRPr lang="en-US" altLang="ja-JP" sz="1000" b="1" dirty="0">
              <a:latin typeface="BIZ UDゴシック" panose="020B0400000000000000" pitchFamily="49" charset="-128"/>
              <a:ea typeface="BIZ UDゴシック" panose="020B0400000000000000" pitchFamily="49" charset="-128"/>
            </a:endParaRPr>
          </a:p>
          <a:p>
            <a:r>
              <a:rPr lang="ja-JP" altLang="en-US" sz="1000" b="1" dirty="0">
                <a:latin typeface="BIZ UDゴシック" panose="020B0400000000000000" pitchFamily="49" charset="-128"/>
                <a:ea typeface="BIZ UDゴシック" panose="020B0400000000000000" pitchFamily="49" charset="-128"/>
              </a:rPr>
              <a:t>　具類洗浄設備をご用意します。その他必要機材</a:t>
            </a:r>
            <a:endParaRPr lang="en-US" altLang="ja-JP" sz="1000" b="1" dirty="0">
              <a:latin typeface="BIZ UDゴシック" panose="020B0400000000000000" pitchFamily="49" charset="-128"/>
              <a:ea typeface="BIZ UDゴシック" panose="020B0400000000000000" pitchFamily="49" charset="-128"/>
            </a:endParaRPr>
          </a:p>
          <a:p>
            <a:r>
              <a:rPr lang="ja-JP" altLang="en-US" sz="1000" b="1" dirty="0">
                <a:latin typeface="BIZ UDゴシック" panose="020B0400000000000000" pitchFamily="49" charset="-128"/>
                <a:ea typeface="BIZ UDゴシック" panose="020B0400000000000000" pitchFamily="49" charset="-128"/>
              </a:rPr>
              <a:t>　等は出店者様でご手配ください。</a:t>
            </a:r>
            <a:endParaRPr lang="en-US" altLang="ja-JP" sz="1000" b="1" dirty="0">
              <a:latin typeface="BIZ UDゴシック" panose="020B0400000000000000" pitchFamily="49" charset="-128"/>
              <a:ea typeface="BIZ UDゴシック" panose="020B0400000000000000" pitchFamily="49" charset="-128"/>
            </a:endParaRPr>
          </a:p>
        </p:txBody>
      </p:sp>
      <p:sp>
        <p:nvSpPr>
          <p:cNvPr id="35" name="四角形: 角を丸くする 34">
            <a:extLst>
              <a:ext uri="{FF2B5EF4-FFF2-40B4-BE49-F238E27FC236}">
                <a16:creationId xmlns:a16="http://schemas.microsoft.com/office/drawing/2014/main" id="{896155B2-006D-52E6-289E-A68CA5FD981C}"/>
              </a:ext>
            </a:extLst>
          </p:cNvPr>
          <p:cNvSpPr/>
          <p:nvPr/>
        </p:nvSpPr>
        <p:spPr>
          <a:xfrm>
            <a:off x="247061" y="4504254"/>
            <a:ext cx="2118638" cy="228826"/>
          </a:xfrm>
          <a:prstGeom prst="roundRect">
            <a:avLst/>
          </a:prstGeom>
          <a:solidFill>
            <a:schemeClr val="bg1">
              <a:lumMod val="50000"/>
            </a:schemeClr>
          </a:solidFill>
          <a:ln>
            <a:solidFill>
              <a:schemeClr val="tx1">
                <a:lumMod val="95000"/>
                <a:lumOff val="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b="1" dirty="0">
                <a:latin typeface="BIZ UDゴシック" panose="020B0400000000000000" pitchFamily="49" charset="-128"/>
                <a:ea typeface="BIZ UDゴシック" panose="020B0400000000000000" pitchFamily="49" charset="-128"/>
              </a:rPr>
              <a:t>出店条件</a:t>
            </a:r>
          </a:p>
        </p:txBody>
      </p:sp>
      <p:sp>
        <p:nvSpPr>
          <p:cNvPr id="36" name="四角形: 角を丸くする 35">
            <a:extLst>
              <a:ext uri="{FF2B5EF4-FFF2-40B4-BE49-F238E27FC236}">
                <a16:creationId xmlns:a16="http://schemas.microsoft.com/office/drawing/2014/main" id="{7B33517D-DCE5-2D2D-01EA-4F8E05C6CC26}"/>
              </a:ext>
            </a:extLst>
          </p:cNvPr>
          <p:cNvSpPr/>
          <p:nvPr/>
        </p:nvSpPr>
        <p:spPr>
          <a:xfrm>
            <a:off x="247061" y="7369100"/>
            <a:ext cx="2118638" cy="228826"/>
          </a:xfrm>
          <a:prstGeom prst="roundRect">
            <a:avLst/>
          </a:prstGeom>
          <a:solidFill>
            <a:schemeClr val="bg1">
              <a:lumMod val="50000"/>
            </a:schemeClr>
          </a:solidFill>
          <a:ln>
            <a:solidFill>
              <a:schemeClr val="tx1">
                <a:lumMod val="95000"/>
                <a:lumOff val="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b="1" dirty="0">
                <a:latin typeface="BIZ UDゴシック" panose="020B0400000000000000" pitchFamily="49" charset="-128"/>
                <a:ea typeface="BIZ UDゴシック" panose="020B0400000000000000" pitchFamily="49" charset="-128"/>
              </a:rPr>
              <a:t>ブース出店内容　</a:t>
            </a:r>
            <a:r>
              <a:rPr kumimoji="1" lang="en-US" altLang="ja-JP" sz="1200" b="1" dirty="0">
                <a:latin typeface="BIZ UDゴシック" panose="020B0400000000000000" pitchFamily="49" charset="-128"/>
                <a:ea typeface="BIZ UDゴシック" panose="020B0400000000000000" pitchFamily="49" charset="-128"/>
              </a:rPr>
              <a:t>※</a:t>
            </a:r>
            <a:r>
              <a:rPr kumimoji="1" lang="ja-JP" altLang="en-US" sz="1200" b="1" dirty="0">
                <a:latin typeface="BIZ UDゴシック" panose="020B0400000000000000" pitchFamily="49" charset="-128"/>
                <a:ea typeface="BIZ UDゴシック" panose="020B0400000000000000" pitchFamily="49" charset="-128"/>
              </a:rPr>
              <a:t>予定</a:t>
            </a:r>
          </a:p>
        </p:txBody>
      </p:sp>
      <p:sp>
        <p:nvSpPr>
          <p:cNvPr id="42" name="正方形/長方形 41">
            <a:extLst>
              <a:ext uri="{FF2B5EF4-FFF2-40B4-BE49-F238E27FC236}">
                <a16:creationId xmlns:a16="http://schemas.microsoft.com/office/drawing/2014/main" id="{06FED880-D273-04D4-5880-DA50A34EAAB1}"/>
              </a:ext>
            </a:extLst>
          </p:cNvPr>
          <p:cNvSpPr/>
          <p:nvPr/>
        </p:nvSpPr>
        <p:spPr>
          <a:xfrm>
            <a:off x="125587" y="7553458"/>
            <a:ext cx="6485352" cy="876266"/>
          </a:xfrm>
          <a:prstGeom prst="rect">
            <a:avLst/>
          </a:prstGeom>
          <a:noFill/>
          <a:ln w="3175">
            <a:noFill/>
          </a:ln>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150000"/>
              </a:lnSpc>
            </a:pPr>
            <a:r>
              <a:rPr lang="ja-JP" altLang="en-US" sz="1200" b="1" kern="100" dirty="0">
                <a:latin typeface="BIZ UDゴシック" panose="020B0400000000000000" pitchFamily="49" charset="-128"/>
                <a:ea typeface="BIZ UDゴシック" panose="020B0400000000000000" pitchFamily="49" charset="-128"/>
                <a:cs typeface="Times New Roman" panose="02020603050405020304" pitchFamily="18" charset="0"/>
              </a:rPr>
              <a:t>飲食ブース出店は以下の２パターンを想定しています。</a:t>
            </a:r>
          </a:p>
          <a:p>
            <a:pPr algn="ctr">
              <a:lnSpc>
                <a:spcPct val="150000"/>
              </a:lnSpc>
            </a:pPr>
            <a:endParaRPr lang="en-US" altLang="ja-JP" sz="1200"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algn="ctr">
              <a:lnSpc>
                <a:spcPct val="150000"/>
              </a:lnSpc>
            </a:pPr>
            <a:endParaRPr lang="en-US" altLang="ja-JP" sz="1200" b="1" kern="1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43" name="正方形/長方形 42">
            <a:extLst>
              <a:ext uri="{FF2B5EF4-FFF2-40B4-BE49-F238E27FC236}">
                <a16:creationId xmlns:a16="http://schemas.microsoft.com/office/drawing/2014/main" id="{1B30F57F-0476-C903-D274-B991B064B21E}"/>
              </a:ext>
            </a:extLst>
          </p:cNvPr>
          <p:cNvSpPr/>
          <p:nvPr/>
        </p:nvSpPr>
        <p:spPr>
          <a:xfrm>
            <a:off x="3469911" y="7844547"/>
            <a:ext cx="3081402" cy="1077218"/>
          </a:xfrm>
          <a:prstGeom prst="rect">
            <a:avLst/>
          </a:prstGeom>
          <a:solidFill>
            <a:schemeClr val="bg1">
              <a:lumMod val="95000"/>
            </a:schemeClr>
          </a:solidFill>
          <a:ln w="3175">
            <a:solidFill>
              <a:schemeClr val="bg1">
                <a:lumMod val="50000"/>
              </a:schemeClr>
            </a:solidFill>
          </a:ln>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ja-JP" altLang="en-US" sz="1200" b="1" u="sng" kern="100" dirty="0">
                <a:latin typeface="BIZ UDゴシック" panose="020B0400000000000000" pitchFamily="49" charset="-128"/>
                <a:ea typeface="BIZ UDゴシック" panose="020B0400000000000000" pitchFamily="49" charset="-128"/>
                <a:cs typeface="Times New Roman" panose="02020603050405020304" pitchFamily="18" charset="0"/>
              </a:rPr>
              <a:t>●ブース出店　パターン②　</a:t>
            </a:r>
            <a:endParaRPr lang="en-US" altLang="ja-JP" sz="1200" b="1" u="sng"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r>
              <a:rPr lang="ja-JP" altLang="en-US" sz="1200" b="1" kern="100" dirty="0">
                <a:highlight>
                  <a:srgbClr val="FFFF00"/>
                </a:highlight>
                <a:latin typeface="BIZ UDゴシック" panose="020B0400000000000000" pitchFamily="49" charset="-128"/>
                <a:ea typeface="BIZ UDゴシック" panose="020B0400000000000000" pitchFamily="49" charset="-128"/>
                <a:cs typeface="Times New Roman" panose="02020603050405020304" pitchFamily="18" charset="0"/>
              </a:rPr>
              <a:t>キッチンカー　</a:t>
            </a:r>
            <a:endParaRPr lang="en-US" altLang="ja-JP" sz="1200" b="1" kern="100" dirty="0">
              <a:highlight>
                <a:srgbClr val="FFFF00"/>
              </a:highlight>
              <a:latin typeface="BIZ UDゴシック" panose="020B0400000000000000" pitchFamily="49" charset="-128"/>
              <a:ea typeface="BIZ UDゴシック" panose="020B0400000000000000" pitchFamily="49" charset="-128"/>
              <a:cs typeface="Times New Roman" panose="02020603050405020304" pitchFamily="18" charset="0"/>
            </a:endParaRPr>
          </a:p>
          <a:p>
            <a:r>
              <a:rPr lang="en-US" altLang="ja-JP" sz="1000" b="1" dirty="0">
                <a:latin typeface="BIZ UDゴシック" panose="020B0400000000000000" pitchFamily="49" charset="-128"/>
                <a:ea typeface="BIZ UDゴシック" panose="020B0400000000000000" pitchFamily="49" charset="-128"/>
              </a:rPr>
              <a:t>【</a:t>
            </a:r>
            <a:r>
              <a:rPr lang="ja-JP" altLang="en-US" sz="1000" b="1" dirty="0">
                <a:latin typeface="BIZ UDゴシック" panose="020B0400000000000000" pitchFamily="49" charset="-128"/>
                <a:ea typeface="BIZ UDゴシック" panose="020B0400000000000000" pitchFamily="49" charset="-128"/>
              </a:rPr>
              <a:t>出店料：</a:t>
            </a:r>
            <a:r>
              <a:rPr lang="en-US" altLang="ja-JP" sz="1000" b="1" dirty="0">
                <a:latin typeface="BIZ UDゴシック" panose="020B0400000000000000" pitchFamily="49" charset="-128"/>
                <a:ea typeface="BIZ UDゴシック" panose="020B0400000000000000" pitchFamily="49" charset="-128"/>
              </a:rPr>
              <a:t> </a:t>
            </a:r>
            <a:r>
              <a:rPr lang="ja-JP" altLang="en-US" sz="1000" b="1" dirty="0">
                <a:solidFill>
                  <a:srgbClr val="FF0000"/>
                </a:solidFill>
                <a:latin typeface="BIZ UDゴシック" panose="020B0400000000000000" pitchFamily="49" charset="-128"/>
                <a:ea typeface="BIZ UDゴシック" panose="020B0400000000000000" pitchFamily="49" charset="-128"/>
              </a:rPr>
              <a:t>かかりません</a:t>
            </a:r>
            <a:r>
              <a:rPr lang="ja-JP" altLang="en-US" sz="1000" b="1" dirty="0">
                <a:latin typeface="BIZ UDゴシック" panose="020B0400000000000000" pitchFamily="49" charset="-128"/>
                <a:ea typeface="BIZ UDゴシック" panose="020B0400000000000000" pitchFamily="49" charset="-128"/>
              </a:rPr>
              <a:t> </a:t>
            </a:r>
            <a:r>
              <a:rPr lang="en-US" altLang="ja-JP" sz="1000" b="1" dirty="0">
                <a:latin typeface="BIZ UDゴシック" panose="020B0400000000000000" pitchFamily="49" charset="-128"/>
                <a:ea typeface="BIZ UDゴシック" panose="020B0400000000000000" pitchFamily="49" charset="-128"/>
              </a:rPr>
              <a:t>】</a:t>
            </a:r>
            <a:endParaRPr lang="ja-JP" altLang="en-US" sz="1000" b="1" dirty="0">
              <a:latin typeface="BIZ UDゴシック" panose="020B0400000000000000" pitchFamily="49" charset="-128"/>
              <a:ea typeface="BIZ UDゴシック" panose="020B0400000000000000" pitchFamily="49" charset="-128"/>
            </a:endParaRPr>
          </a:p>
          <a:p>
            <a:r>
              <a:rPr lang="en-US" altLang="ja-JP" sz="1000" b="1" dirty="0">
                <a:latin typeface="BIZ UDゴシック" panose="020B0400000000000000" pitchFamily="49" charset="-128"/>
                <a:ea typeface="BIZ UDゴシック" panose="020B0400000000000000" pitchFamily="49" charset="-128"/>
              </a:rPr>
              <a:t>※</a:t>
            </a:r>
            <a:r>
              <a:rPr lang="ja-JP" altLang="en-US" sz="1000" b="1" dirty="0">
                <a:latin typeface="BIZ UDゴシック" panose="020B0400000000000000" pitchFamily="49" charset="-128"/>
                <a:ea typeface="BIZ UDゴシック" panose="020B0400000000000000" pitchFamily="49" charset="-128"/>
              </a:rPr>
              <a:t>全て、出店者様でご準備ください。</a:t>
            </a:r>
            <a:endParaRPr lang="en-US" altLang="ja-JP" sz="1000" b="1" dirty="0">
              <a:latin typeface="BIZ UDゴシック" panose="020B0400000000000000" pitchFamily="49" charset="-128"/>
              <a:ea typeface="BIZ UDゴシック" panose="020B0400000000000000" pitchFamily="49" charset="-128"/>
            </a:endParaRPr>
          </a:p>
          <a:p>
            <a:endParaRPr lang="en-US" altLang="ja-JP" sz="1000" b="1" dirty="0">
              <a:latin typeface="BIZ UDゴシック" panose="020B0400000000000000" pitchFamily="49" charset="-128"/>
              <a:ea typeface="BIZ UDゴシック" panose="020B0400000000000000" pitchFamily="49" charset="-128"/>
            </a:endParaRPr>
          </a:p>
          <a:p>
            <a:endParaRPr lang="en-US" altLang="ja-JP" sz="1000" b="1" dirty="0">
              <a:latin typeface="BIZ UDゴシック" panose="020B0400000000000000" pitchFamily="49" charset="-128"/>
              <a:ea typeface="BIZ UDゴシック" panose="020B0400000000000000" pitchFamily="49" charset="-128"/>
            </a:endParaRPr>
          </a:p>
        </p:txBody>
      </p:sp>
      <p:sp>
        <p:nvSpPr>
          <p:cNvPr id="46" name="正方形/長方形 45">
            <a:extLst>
              <a:ext uri="{FF2B5EF4-FFF2-40B4-BE49-F238E27FC236}">
                <a16:creationId xmlns:a16="http://schemas.microsoft.com/office/drawing/2014/main" id="{87A2EB33-F27B-103F-46F9-B8A0AE21ED14}"/>
              </a:ext>
            </a:extLst>
          </p:cNvPr>
          <p:cNvSpPr/>
          <p:nvPr/>
        </p:nvSpPr>
        <p:spPr>
          <a:xfrm>
            <a:off x="238178" y="9165367"/>
            <a:ext cx="6406852" cy="646331"/>
          </a:xfrm>
          <a:prstGeom prst="rect">
            <a:avLst/>
          </a:prstGeom>
          <a:solidFill>
            <a:schemeClr val="bg1">
              <a:lumMod val="95000"/>
              <a:alpha val="50196"/>
            </a:schemeClr>
          </a:solidFill>
          <a:ln>
            <a:solidFill>
              <a:schemeClr val="tx1"/>
            </a:solidFill>
          </a:ln>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ja-JP" altLang="en-US" sz="1200" dirty="0">
                <a:latin typeface="BIZ UDゴシック" panose="020B0400000000000000" pitchFamily="49" charset="-128"/>
                <a:ea typeface="BIZ UDゴシック" panose="020B0400000000000000" pitchFamily="49" charset="-128"/>
              </a:rPr>
              <a:t>申込期限：</a:t>
            </a:r>
            <a:r>
              <a:rPr lang="en-US" altLang="ja-JP" sz="1200" dirty="0">
                <a:latin typeface="BIZ UDゴシック" panose="020B0400000000000000" pitchFamily="49" charset="-128"/>
                <a:ea typeface="BIZ UDゴシック" panose="020B0400000000000000" pitchFamily="49" charset="-128"/>
              </a:rPr>
              <a:t>2025</a:t>
            </a:r>
            <a:r>
              <a:rPr lang="ja-JP" altLang="en-US" sz="1200" dirty="0">
                <a:latin typeface="BIZ UDゴシック" panose="020B0400000000000000" pitchFamily="49" charset="-128"/>
                <a:ea typeface="BIZ UDゴシック" panose="020B0400000000000000" pitchFamily="49" charset="-128"/>
              </a:rPr>
              <a:t>年８月４日（月）　提出方法：メールまたは</a:t>
            </a:r>
            <a:r>
              <a:rPr lang="en-US" altLang="ja-JP" sz="1200" dirty="0">
                <a:latin typeface="BIZ UDゴシック" panose="020B0400000000000000" pitchFamily="49" charset="-128"/>
                <a:ea typeface="BIZ UDゴシック" panose="020B0400000000000000" pitchFamily="49" charset="-128"/>
              </a:rPr>
              <a:t>FAX</a:t>
            </a:r>
            <a:r>
              <a:rPr lang="ja-JP" altLang="en-US" sz="1200" dirty="0">
                <a:latin typeface="BIZ UDゴシック" panose="020B0400000000000000" pitchFamily="49" charset="-128"/>
                <a:ea typeface="BIZ UDゴシック" panose="020B0400000000000000" pitchFamily="49" charset="-128"/>
              </a:rPr>
              <a:t>で</a:t>
            </a:r>
          </a:p>
          <a:p>
            <a:r>
              <a:rPr lang="ja-JP" altLang="en-US" sz="1200" dirty="0">
                <a:latin typeface="BIZ UDゴシック" panose="020B0400000000000000" pitchFamily="49" charset="-128"/>
                <a:ea typeface="BIZ UDゴシック" panose="020B0400000000000000" pitchFamily="49" charset="-128"/>
              </a:rPr>
              <a:t>申 込 先：小田原市役所観光課宛　メ ー ル：</a:t>
            </a:r>
            <a:r>
              <a:rPr lang="en-US" altLang="ja-JP" sz="1200" dirty="0">
                <a:latin typeface="BIZ UDゴシック" panose="020B0400000000000000" pitchFamily="49" charset="-128"/>
                <a:ea typeface="BIZ UDゴシック" panose="020B0400000000000000" pitchFamily="49" charset="-128"/>
                <a:hlinkClick r:id="rId2"/>
              </a:rPr>
              <a:t>kanko@city.odawara.kanagawa.jp</a:t>
            </a:r>
            <a:endParaRPr lang="en-US" altLang="ja-JP" sz="1200" dirty="0">
              <a:latin typeface="BIZ UDゴシック" panose="020B0400000000000000" pitchFamily="49" charset="-128"/>
              <a:ea typeface="BIZ UDゴシック" panose="020B0400000000000000" pitchFamily="49" charset="-128"/>
            </a:endParaRPr>
          </a:p>
          <a:p>
            <a:r>
              <a:rPr lang="en-US" altLang="ja-JP" sz="1200" dirty="0">
                <a:latin typeface="BIZ UDゴシック" panose="020B0400000000000000" pitchFamily="49" charset="-128"/>
                <a:ea typeface="BIZ UDゴシック" panose="020B0400000000000000" pitchFamily="49" charset="-128"/>
              </a:rPr>
              <a:t>F A X   </a:t>
            </a:r>
            <a:r>
              <a:rPr lang="ja-JP" altLang="en-US" sz="1200" dirty="0">
                <a:latin typeface="BIZ UDゴシック" panose="020B0400000000000000" pitchFamily="49" charset="-128"/>
                <a:ea typeface="BIZ UDゴシック" panose="020B0400000000000000" pitchFamily="49" charset="-128"/>
              </a:rPr>
              <a:t>：</a:t>
            </a:r>
            <a:r>
              <a:rPr lang="en-US" altLang="ja-JP" sz="1200" dirty="0">
                <a:latin typeface="BIZ UDゴシック" panose="020B0400000000000000" pitchFamily="49" charset="-128"/>
                <a:ea typeface="BIZ UDゴシック" panose="020B0400000000000000" pitchFamily="49" charset="-128"/>
              </a:rPr>
              <a:t>0465-33-1286</a:t>
            </a:r>
            <a:r>
              <a:rPr lang="ja-JP" altLang="en-US" sz="1200" dirty="0">
                <a:latin typeface="BIZ UDゴシック" panose="020B0400000000000000" pitchFamily="49" charset="-128"/>
                <a:ea typeface="BIZ UDゴシック" panose="020B0400000000000000" pitchFamily="49" charset="-128"/>
              </a:rPr>
              <a:t>　　　　　問合せ先：</a:t>
            </a:r>
            <a:r>
              <a:rPr lang="en-US" altLang="ja-JP" sz="1200" dirty="0">
                <a:latin typeface="BIZ UDゴシック" panose="020B0400000000000000" pitchFamily="49" charset="-128"/>
                <a:ea typeface="BIZ UDゴシック" panose="020B0400000000000000" pitchFamily="49" charset="-128"/>
              </a:rPr>
              <a:t>0465-33-1521</a:t>
            </a:r>
            <a:r>
              <a:rPr lang="ja-JP" altLang="en-US" sz="1200" dirty="0">
                <a:latin typeface="BIZ UDゴシック" panose="020B0400000000000000" pitchFamily="49" charset="-128"/>
                <a:ea typeface="BIZ UDゴシック" panose="020B0400000000000000" pitchFamily="49" charset="-128"/>
              </a:rPr>
              <a:t>　　　　　</a:t>
            </a:r>
          </a:p>
        </p:txBody>
      </p:sp>
      <p:sp>
        <p:nvSpPr>
          <p:cNvPr id="3" name="正方形/長方形 2">
            <a:extLst>
              <a:ext uri="{FF2B5EF4-FFF2-40B4-BE49-F238E27FC236}">
                <a16:creationId xmlns:a16="http://schemas.microsoft.com/office/drawing/2014/main" id="{04EB7C68-3FB5-46C2-A729-B64D34F53C9A}"/>
              </a:ext>
            </a:extLst>
          </p:cNvPr>
          <p:cNvSpPr/>
          <p:nvPr/>
        </p:nvSpPr>
        <p:spPr>
          <a:xfrm>
            <a:off x="347598" y="179646"/>
            <a:ext cx="2266950" cy="384819"/>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289AD632-5AC9-998C-AEE1-8CD6957E6B10}"/>
              </a:ext>
            </a:extLst>
          </p:cNvPr>
          <p:cNvSpPr/>
          <p:nvPr/>
        </p:nvSpPr>
        <p:spPr>
          <a:xfrm>
            <a:off x="247061" y="4733080"/>
            <a:ext cx="6389086" cy="2455288"/>
          </a:xfrm>
          <a:prstGeom prst="rect">
            <a:avLst/>
          </a:prstGeom>
          <a:solidFill>
            <a:schemeClr val="bg1">
              <a:lumMod val="95000"/>
            </a:schemeClr>
          </a:solidFill>
          <a:ln w="3175">
            <a:solidFill>
              <a:schemeClr val="bg1">
                <a:lumMod val="50000"/>
              </a:schemeClr>
            </a:solidFill>
          </a:ln>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1700"/>
              </a:lnSpc>
            </a:pPr>
            <a:r>
              <a:rPr lang="ja-JP" altLang="en-US" sz="1050" b="1" dirty="0">
                <a:latin typeface="BIZ UDゴシック" panose="020B0400000000000000" pitchFamily="49" charset="-128"/>
                <a:ea typeface="BIZ UDゴシック" panose="020B0400000000000000" pitchFamily="49" charset="-128"/>
              </a:rPr>
              <a:t>◇</a:t>
            </a:r>
            <a:r>
              <a:rPr lang="ja-JP" altLang="en-US" sz="1050" b="1" u="sng" dirty="0">
                <a:solidFill>
                  <a:srgbClr val="0070C0"/>
                </a:solidFill>
                <a:latin typeface="BIZ UDゴシック" panose="020B0400000000000000" pitchFamily="49" charset="-128"/>
                <a:ea typeface="BIZ UDゴシック" panose="020B0400000000000000" pitchFamily="49" charset="-128"/>
              </a:rPr>
              <a:t>神奈川県の</a:t>
            </a:r>
            <a:r>
              <a:rPr lang="zh-TW" altLang="en-US" sz="1050" b="1" u="sng" dirty="0">
                <a:solidFill>
                  <a:srgbClr val="0070C0"/>
                </a:solidFill>
                <a:latin typeface="BIZ UDゴシック" panose="020B0400000000000000" pitchFamily="49" charset="-128"/>
                <a:ea typeface="BIZ UDゴシック" panose="020B0400000000000000" pitchFamily="49" charset="-128"/>
              </a:rPr>
              <a:t>屋台型臨時営業</a:t>
            </a:r>
            <a:r>
              <a:rPr lang="ja-JP" altLang="en-US" sz="1050" b="1" u="sng" dirty="0">
                <a:solidFill>
                  <a:srgbClr val="0070C0"/>
                </a:solidFill>
                <a:latin typeface="BIZ UDゴシック" panose="020B0400000000000000" pitchFamily="49" charset="-128"/>
                <a:ea typeface="BIZ UDゴシック" panose="020B0400000000000000" pitchFamily="49" charset="-128"/>
              </a:rPr>
              <a:t>許可</a:t>
            </a:r>
            <a:r>
              <a:rPr lang="ja-JP" altLang="en-US" sz="1050" b="1" dirty="0">
                <a:solidFill>
                  <a:schemeClr val="tx1"/>
                </a:solidFill>
                <a:latin typeface="BIZ UDゴシック" panose="020B0400000000000000" pitchFamily="49" charset="-128"/>
                <a:ea typeface="BIZ UDゴシック" panose="020B0400000000000000" pitchFamily="49" charset="-128"/>
              </a:rPr>
              <a:t>を所持</a:t>
            </a:r>
            <a:r>
              <a:rPr lang="ja-JP" altLang="en-US" sz="1050" b="1" dirty="0">
                <a:latin typeface="BIZ UDゴシック" panose="020B0400000000000000" pitchFamily="49" charset="-128"/>
                <a:ea typeface="BIZ UDゴシック" panose="020B0400000000000000" pitchFamily="49" charset="-128"/>
              </a:rPr>
              <a:t>していること。（</a:t>
            </a:r>
            <a:r>
              <a:rPr lang="ja-JP" altLang="en-US" sz="1050" b="1" dirty="0">
                <a:solidFill>
                  <a:srgbClr val="0070C0"/>
                </a:solidFill>
                <a:latin typeface="BIZ UDゴシック" panose="020B0400000000000000" pitchFamily="49" charset="-128"/>
                <a:ea typeface="BIZ UDゴシック" panose="020B0400000000000000" pitchFamily="49" charset="-128"/>
              </a:rPr>
              <a:t>キッチンカーの場合は営業許可証</a:t>
            </a:r>
            <a:r>
              <a:rPr lang="ja-JP" altLang="en-US" sz="1050" b="1" dirty="0">
                <a:latin typeface="BIZ UDゴシック" panose="020B0400000000000000" pitchFamily="49" charset="-128"/>
                <a:ea typeface="BIZ UDゴシック" panose="020B0400000000000000" pitchFamily="49" charset="-128"/>
              </a:rPr>
              <a:t>）</a:t>
            </a:r>
            <a:endParaRPr lang="en-US" altLang="ja-JP" sz="1050" b="1" dirty="0">
              <a:latin typeface="BIZ UDゴシック" panose="020B0400000000000000" pitchFamily="49" charset="-128"/>
              <a:ea typeface="BIZ UDゴシック" panose="020B0400000000000000" pitchFamily="49" charset="-128"/>
            </a:endParaRPr>
          </a:p>
          <a:p>
            <a:pPr>
              <a:lnSpc>
                <a:spcPts val="1700"/>
              </a:lnSpc>
            </a:pPr>
            <a:r>
              <a:rPr lang="ja-JP" altLang="en-US" sz="1050" b="1" dirty="0">
                <a:latin typeface="BIZ UDゴシック" panose="020B0400000000000000" pitchFamily="49" charset="-128"/>
                <a:ea typeface="BIZ UDゴシック" panose="020B0400000000000000" pitchFamily="49" charset="-128"/>
              </a:rPr>
              <a:t>◇</a:t>
            </a:r>
            <a:r>
              <a:rPr lang="ja-JP" altLang="ja-JP" sz="1050" b="1" dirty="0">
                <a:latin typeface="BIZ UDゴシック" panose="020B0400000000000000" pitchFamily="49" charset="-128"/>
                <a:ea typeface="BIZ UDゴシック" panose="020B0400000000000000" pitchFamily="49" charset="-128"/>
              </a:rPr>
              <a:t>小田原</a:t>
            </a:r>
            <a:r>
              <a:rPr lang="ja-JP" altLang="en-US" sz="1050" b="1" dirty="0">
                <a:latin typeface="BIZ UDゴシック" panose="020B0400000000000000" pitchFamily="49" charset="-128"/>
                <a:ea typeface="BIZ UDゴシック" panose="020B0400000000000000" pitchFamily="49" charset="-128"/>
              </a:rPr>
              <a:t>ならでは</a:t>
            </a:r>
            <a:r>
              <a:rPr lang="ja-JP" altLang="ja-JP" sz="1050" b="1" dirty="0">
                <a:latin typeface="BIZ UDゴシック" panose="020B0400000000000000" pitchFamily="49" charset="-128"/>
                <a:ea typeface="BIZ UDゴシック" panose="020B0400000000000000" pitchFamily="49" charset="-128"/>
              </a:rPr>
              <a:t>の食や食文化に関連する</a:t>
            </a:r>
            <a:r>
              <a:rPr lang="ja-JP" altLang="en-US" sz="1050" b="1" dirty="0">
                <a:latin typeface="BIZ UDゴシック" panose="020B0400000000000000" pitchFamily="49" charset="-128"/>
                <a:ea typeface="BIZ UDゴシック" panose="020B0400000000000000" pitchFamily="49" charset="-128"/>
              </a:rPr>
              <a:t>飲食物</a:t>
            </a:r>
            <a:r>
              <a:rPr lang="ja-JP" altLang="ja-JP" sz="1050" b="1" dirty="0">
                <a:latin typeface="BIZ UDゴシック" panose="020B0400000000000000" pitchFamily="49" charset="-128"/>
                <a:ea typeface="BIZ UDゴシック" panose="020B0400000000000000" pitchFamily="49" charset="-128"/>
              </a:rPr>
              <a:t>を必ず一品以上</a:t>
            </a:r>
            <a:r>
              <a:rPr lang="ja-JP" altLang="en-US" sz="1050" b="1" dirty="0">
                <a:latin typeface="BIZ UDゴシック" panose="020B0400000000000000" pitchFamily="49" charset="-128"/>
                <a:ea typeface="BIZ UDゴシック" panose="020B0400000000000000" pitchFamily="49" charset="-128"/>
              </a:rPr>
              <a:t>販売すること。</a:t>
            </a:r>
            <a:endParaRPr lang="en-US" altLang="ja-JP" sz="1050" b="1" dirty="0">
              <a:latin typeface="BIZ UDゴシック" panose="020B0400000000000000" pitchFamily="49" charset="-128"/>
              <a:ea typeface="BIZ UDゴシック" panose="020B0400000000000000" pitchFamily="49" charset="-128"/>
            </a:endParaRPr>
          </a:p>
          <a:p>
            <a:pPr>
              <a:lnSpc>
                <a:spcPts val="1700"/>
              </a:lnSpc>
            </a:pPr>
            <a:r>
              <a:rPr lang="ja-JP" altLang="en-US" sz="1050" b="1" dirty="0">
                <a:latin typeface="BIZ UDゴシック" panose="020B0400000000000000" pitchFamily="49" charset="-128"/>
                <a:ea typeface="BIZ UDゴシック" panose="020B0400000000000000" pitchFamily="49" charset="-128"/>
              </a:rPr>
              <a:t>◇小田原市内に店舗および本社等があること。</a:t>
            </a:r>
            <a:endParaRPr lang="en-US" altLang="ja-JP" sz="1050" b="1" dirty="0">
              <a:latin typeface="BIZ UDゴシック" panose="020B0400000000000000" pitchFamily="49" charset="-128"/>
              <a:ea typeface="BIZ UDゴシック" panose="020B0400000000000000" pitchFamily="49" charset="-128"/>
            </a:endParaRPr>
          </a:p>
          <a:p>
            <a:pPr>
              <a:lnSpc>
                <a:spcPts val="1700"/>
              </a:lnSpc>
            </a:pPr>
            <a:r>
              <a:rPr lang="ja-JP" altLang="en-US" sz="1050" b="1" dirty="0">
                <a:latin typeface="BIZ UDゴシック" panose="020B0400000000000000" pitchFamily="49" charset="-128"/>
                <a:ea typeface="BIZ UDゴシック" panose="020B0400000000000000" pitchFamily="49" charset="-128"/>
              </a:rPr>
              <a:t>◇指定する営業時間および搬入時間、搬出時間に対応できること。</a:t>
            </a:r>
            <a:endParaRPr lang="en-US" altLang="ja-JP" sz="1050" b="1" dirty="0">
              <a:latin typeface="BIZ UDゴシック" panose="020B0400000000000000" pitchFamily="49" charset="-128"/>
              <a:ea typeface="BIZ UDゴシック" panose="020B0400000000000000" pitchFamily="49" charset="-128"/>
            </a:endParaRPr>
          </a:p>
          <a:p>
            <a:pPr>
              <a:lnSpc>
                <a:spcPts val="1700"/>
              </a:lnSpc>
            </a:pPr>
            <a:r>
              <a:rPr lang="ja-JP" altLang="en-US" sz="1050" b="1" dirty="0">
                <a:latin typeface="BIZ UDゴシック" panose="020B0400000000000000" pitchFamily="49" charset="-128"/>
                <a:ea typeface="BIZ UDゴシック" panose="020B0400000000000000" pitchFamily="49" charset="-128"/>
              </a:rPr>
              <a:t>◇ゴミは自店舗で回収し、指定エリアに搬出すること。</a:t>
            </a:r>
            <a:r>
              <a:rPr lang="en-US" altLang="ja-JP" sz="1050" b="1" dirty="0">
                <a:latin typeface="BIZ UDゴシック" panose="020B0400000000000000" pitchFamily="49" charset="-128"/>
                <a:ea typeface="BIZ UDゴシック" panose="020B0400000000000000" pitchFamily="49" charset="-128"/>
              </a:rPr>
              <a:t>※</a:t>
            </a:r>
            <a:r>
              <a:rPr lang="ja-JP" altLang="en-US" sz="1050" b="1" dirty="0">
                <a:latin typeface="BIZ UDゴシック" panose="020B0400000000000000" pitchFamily="49" charset="-128"/>
                <a:ea typeface="BIZ UDゴシック" panose="020B0400000000000000" pitchFamily="49" charset="-128"/>
              </a:rPr>
              <a:t>会場内にゴミ箱の設置は予定していません。</a:t>
            </a:r>
            <a:endParaRPr lang="en-US" altLang="ja-JP" sz="1050" b="1" dirty="0">
              <a:latin typeface="BIZ UDゴシック" panose="020B0400000000000000" pitchFamily="49" charset="-128"/>
              <a:ea typeface="BIZ UDゴシック" panose="020B0400000000000000" pitchFamily="49" charset="-128"/>
            </a:endParaRPr>
          </a:p>
          <a:p>
            <a:pPr>
              <a:lnSpc>
                <a:spcPts val="1700"/>
              </a:lnSpc>
            </a:pPr>
            <a:r>
              <a:rPr lang="ja-JP" altLang="en-US" sz="1050" b="1" dirty="0">
                <a:latin typeface="BIZ UDゴシック" panose="020B0400000000000000" pitchFamily="49" charset="-128"/>
                <a:ea typeface="BIZ UDゴシック" panose="020B0400000000000000" pitchFamily="49" charset="-128"/>
              </a:rPr>
              <a:t>◇ブース出店内容、出店条件、誓約事項に同意すること。また、必要な費用は負担すること。</a:t>
            </a:r>
            <a:endParaRPr lang="en-US" altLang="ja-JP" sz="1050" b="1" dirty="0">
              <a:latin typeface="BIZ UDゴシック" panose="020B0400000000000000" pitchFamily="49" charset="-128"/>
              <a:ea typeface="BIZ UDゴシック" panose="020B0400000000000000" pitchFamily="49" charset="-128"/>
            </a:endParaRPr>
          </a:p>
          <a:p>
            <a:pPr>
              <a:lnSpc>
                <a:spcPts val="1700"/>
              </a:lnSpc>
            </a:pPr>
            <a:r>
              <a:rPr lang="ja-JP" altLang="en-US" sz="1050" b="1" dirty="0">
                <a:latin typeface="BIZ UDゴシック" panose="020B0400000000000000" pitchFamily="49" charset="-128"/>
                <a:ea typeface="BIZ UDゴシック" panose="020B0400000000000000" pitchFamily="49" charset="-128"/>
              </a:rPr>
              <a:t>◇その他、事務局からの依頼内容（営業許可証のコピーや商品写真の提供等）に対応いただけること。</a:t>
            </a:r>
            <a:endParaRPr lang="en-US" altLang="ja-JP" sz="1050" b="1" dirty="0">
              <a:latin typeface="BIZ UDゴシック" panose="020B0400000000000000" pitchFamily="49" charset="-128"/>
              <a:ea typeface="BIZ UDゴシック" panose="020B0400000000000000" pitchFamily="49" charset="-128"/>
            </a:endParaRPr>
          </a:p>
          <a:p>
            <a:pPr>
              <a:lnSpc>
                <a:spcPts val="1700"/>
              </a:lnSpc>
            </a:pPr>
            <a:r>
              <a:rPr lang="ja-JP" altLang="en-US" sz="1050" b="1" dirty="0">
                <a:latin typeface="BIZ UDゴシック" panose="020B0400000000000000" pitchFamily="49" charset="-128"/>
                <a:ea typeface="BIZ UDゴシック" panose="020B0400000000000000" pitchFamily="49" charset="-128"/>
              </a:rPr>
              <a:t>◇事務局にて出店可否を判断することにご了承いただけること。</a:t>
            </a:r>
            <a:endParaRPr lang="en-US" altLang="ja-JP" sz="1050" b="1" dirty="0">
              <a:latin typeface="BIZ UDゴシック" panose="020B0400000000000000" pitchFamily="49" charset="-128"/>
              <a:ea typeface="BIZ UDゴシック" panose="020B0400000000000000" pitchFamily="49" charset="-128"/>
            </a:endParaRPr>
          </a:p>
          <a:p>
            <a:pPr>
              <a:lnSpc>
                <a:spcPts val="1700"/>
              </a:lnSpc>
            </a:pPr>
            <a:r>
              <a:rPr lang="ja-JP" altLang="en-US" sz="1050" b="1" dirty="0">
                <a:latin typeface="BIZ UDゴシック" panose="020B0400000000000000" pitchFamily="49" charset="-128"/>
                <a:ea typeface="BIZ UDゴシック" panose="020B0400000000000000" pitchFamily="49" charset="-128"/>
              </a:rPr>
              <a:t>◇荒天等によりイベント中止の場合は、出店費用の返却ができないことにご了承いただけること。</a:t>
            </a:r>
            <a:endParaRPr lang="en-US" altLang="ja-JP" sz="1050" b="1" dirty="0">
              <a:latin typeface="BIZ UDゴシック" panose="020B0400000000000000" pitchFamily="49" charset="-128"/>
              <a:ea typeface="BIZ UDゴシック" panose="020B0400000000000000" pitchFamily="49" charset="-128"/>
            </a:endParaRPr>
          </a:p>
          <a:p>
            <a:pPr>
              <a:lnSpc>
                <a:spcPts val="1700"/>
              </a:lnSpc>
            </a:pPr>
            <a:r>
              <a:rPr lang="ja-JP" altLang="en-US" sz="1050" b="1" dirty="0">
                <a:latin typeface="BIZ UDゴシック" panose="020B0400000000000000" pitchFamily="49" charset="-128"/>
                <a:ea typeface="BIZ UDゴシック" panose="020B0400000000000000" pitchFamily="49" charset="-128"/>
              </a:rPr>
              <a:t>◇２日間の出店にご協力いただけること。</a:t>
            </a:r>
            <a:endParaRPr lang="en-US" altLang="ja-JP" sz="1050" b="1" dirty="0">
              <a:latin typeface="BIZ UDゴシック" panose="020B0400000000000000" pitchFamily="49" charset="-128"/>
              <a:ea typeface="BIZ UDゴシック" panose="020B0400000000000000" pitchFamily="49" charset="-128"/>
            </a:endParaRPr>
          </a:p>
          <a:p>
            <a:pPr>
              <a:lnSpc>
                <a:spcPts val="1700"/>
              </a:lnSpc>
            </a:pPr>
            <a:r>
              <a:rPr lang="ja-JP" altLang="en-US" sz="1050" b="1" dirty="0">
                <a:latin typeface="BIZ UDゴシック" panose="020B0400000000000000" pitchFamily="49" charset="-128"/>
                <a:ea typeface="BIZ UDゴシック" panose="020B0400000000000000" pitchFamily="49" charset="-128"/>
              </a:rPr>
              <a:t>◇申し込み多数の場合、出店の可否については抽選になることをご了承いただけること。</a:t>
            </a:r>
            <a:endParaRPr lang="en-US" altLang="ja-JP" sz="1050" b="1" dirty="0">
              <a:latin typeface="BIZ UDゴシック" panose="020B0400000000000000" pitchFamily="49" charset="-128"/>
              <a:ea typeface="BIZ UDゴシック" panose="020B0400000000000000" pitchFamily="49" charset="-128"/>
            </a:endParaRPr>
          </a:p>
        </p:txBody>
      </p:sp>
      <p:sp>
        <p:nvSpPr>
          <p:cNvPr id="34" name="テキスト ボックス 33">
            <a:extLst>
              <a:ext uri="{FF2B5EF4-FFF2-40B4-BE49-F238E27FC236}">
                <a16:creationId xmlns:a16="http://schemas.microsoft.com/office/drawing/2014/main" id="{E58752DC-1313-E8CA-5133-9CB385453268}"/>
              </a:ext>
            </a:extLst>
          </p:cNvPr>
          <p:cNvSpPr txBox="1"/>
          <p:nvPr/>
        </p:nvSpPr>
        <p:spPr>
          <a:xfrm>
            <a:off x="323262" y="223053"/>
            <a:ext cx="2266950" cy="307777"/>
          </a:xfrm>
          <a:prstGeom prst="rect">
            <a:avLst/>
          </a:prstGeom>
          <a:noFill/>
        </p:spPr>
        <p:txBody>
          <a:bodyPr wrap="square">
            <a:spAutoFit/>
          </a:bodyPr>
          <a:lstStyle/>
          <a:p>
            <a:pPr algn="ctr"/>
            <a:r>
              <a:rPr lang="ja-JP" altLang="en-US" sz="1400" b="1" kern="100" dirty="0">
                <a:ln>
                  <a:solidFill>
                    <a:schemeClr val="bg1"/>
                  </a:solidFill>
                </a:ln>
                <a:solidFill>
                  <a:schemeClr val="bg1"/>
                </a:solidFill>
                <a:latin typeface="BIZ UDゴシック" panose="020B0400000000000000" pitchFamily="49" charset="-128"/>
                <a:ea typeface="BIZ UDゴシック" panose="020B0400000000000000" pitchFamily="49" charset="-128"/>
                <a:cs typeface="Times New Roman" panose="02020603050405020304" pitchFamily="18" charset="0"/>
              </a:rPr>
              <a:t>小田原市内の飲食店様へ</a:t>
            </a:r>
            <a:endParaRPr lang="en-US" altLang="ja-JP" sz="1400" b="1" kern="100" dirty="0">
              <a:ln>
                <a:solidFill>
                  <a:schemeClr val="bg1"/>
                </a:solidFill>
              </a:ln>
              <a:solidFill>
                <a:schemeClr val="bg1"/>
              </a:solidFill>
              <a:latin typeface="BIZ UDゴシック" panose="020B0400000000000000" pitchFamily="49" charset="-128"/>
              <a:ea typeface="BIZ UDゴシック" panose="020B0400000000000000" pitchFamily="49" charset="-128"/>
              <a:cs typeface="Times New Roman" panose="02020603050405020304" pitchFamily="18" charset="0"/>
            </a:endParaRPr>
          </a:p>
        </p:txBody>
      </p:sp>
    </p:spTree>
    <p:extLst>
      <p:ext uri="{BB962C8B-B14F-4D97-AF65-F5344CB8AC3E}">
        <p14:creationId xmlns:p14="http://schemas.microsoft.com/office/powerpoint/2010/main" val="3056720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FC6DF45-83BD-FF44-23F9-03F63B9AEE51}"/>
              </a:ext>
            </a:extLst>
          </p:cNvPr>
          <p:cNvSpPr txBox="1"/>
          <p:nvPr/>
        </p:nvSpPr>
        <p:spPr>
          <a:xfrm>
            <a:off x="4259766" y="103981"/>
            <a:ext cx="2048438" cy="307777"/>
          </a:xfrm>
          <a:prstGeom prst="rect">
            <a:avLst/>
          </a:prstGeom>
          <a:noFill/>
        </p:spPr>
        <p:txBody>
          <a:bodyPr wrap="square" rtlCol="0">
            <a:spAutoFit/>
          </a:bodyPr>
          <a:lstStyle/>
          <a:p>
            <a:pPr algn="r"/>
            <a:r>
              <a:rPr kumimoji="1" lang="ja-JP" altLang="en-US" sz="1400" dirty="0">
                <a:latin typeface="BIZ UDゴシック" panose="020B0400000000000000" pitchFamily="49" charset="-128"/>
                <a:ea typeface="BIZ UDゴシック" panose="020B0400000000000000" pitchFamily="49" charset="-128"/>
              </a:rPr>
              <a:t>令和７年　　月　　日</a:t>
            </a:r>
          </a:p>
        </p:txBody>
      </p:sp>
      <p:sp>
        <p:nvSpPr>
          <p:cNvPr id="3" name="テキスト ボックス 2">
            <a:extLst>
              <a:ext uri="{FF2B5EF4-FFF2-40B4-BE49-F238E27FC236}">
                <a16:creationId xmlns:a16="http://schemas.microsoft.com/office/drawing/2014/main" id="{FA63F6C3-90F7-0F43-0685-74358BB73961}"/>
              </a:ext>
            </a:extLst>
          </p:cNvPr>
          <p:cNvSpPr txBox="1"/>
          <p:nvPr/>
        </p:nvSpPr>
        <p:spPr>
          <a:xfrm>
            <a:off x="507842" y="262108"/>
            <a:ext cx="2883058" cy="307777"/>
          </a:xfrm>
          <a:prstGeom prst="rect">
            <a:avLst/>
          </a:prstGeom>
          <a:noFill/>
        </p:spPr>
        <p:txBody>
          <a:bodyPr wrap="square" rtlCol="0">
            <a:spAutoFit/>
          </a:bodyPr>
          <a:lstStyle/>
          <a:p>
            <a:r>
              <a:rPr kumimoji="1" lang="ja-JP" altLang="en-US" sz="1400" dirty="0">
                <a:latin typeface="BIZ UDゴシック" panose="020B0400000000000000" pitchFamily="49" charset="-128"/>
                <a:ea typeface="BIZ UDゴシック" panose="020B0400000000000000" pitchFamily="49" charset="-128"/>
              </a:rPr>
              <a:t>小田原市役所　観光課　神田　宛</a:t>
            </a:r>
          </a:p>
        </p:txBody>
      </p:sp>
      <p:sp>
        <p:nvSpPr>
          <p:cNvPr id="4" name="正方形/長方形 3">
            <a:extLst>
              <a:ext uri="{FF2B5EF4-FFF2-40B4-BE49-F238E27FC236}">
                <a16:creationId xmlns:a16="http://schemas.microsoft.com/office/drawing/2014/main" id="{27B7500B-6848-1FDB-8364-3A8F8FD99093}"/>
              </a:ext>
            </a:extLst>
          </p:cNvPr>
          <p:cNvSpPr/>
          <p:nvPr/>
        </p:nvSpPr>
        <p:spPr>
          <a:xfrm>
            <a:off x="571021" y="628598"/>
            <a:ext cx="5585939" cy="440966"/>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latin typeface="BIZ UDゴシック" panose="020B0400000000000000" pitchFamily="49" charset="-128"/>
                <a:ea typeface="BIZ UDゴシック" panose="020B0400000000000000" pitchFamily="49" charset="-128"/>
              </a:rPr>
              <a:t>ローカルフードマルシェ飲食ブース出店申込書</a:t>
            </a:r>
            <a:endParaRPr kumimoji="1" lang="ja-JP" altLang="en-US" sz="2800" dirty="0">
              <a:latin typeface="BIZ UDゴシック" panose="020B0400000000000000" pitchFamily="49" charset="-128"/>
              <a:ea typeface="BIZ UDゴシック" panose="020B0400000000000000" pitchFamily="49" charset="-128"/>
            </a:endParaRPr>
          </a:p>
        </p:txBody>
      </p:sp>
      <p:sp>
        <p:nvSpPr>
          <p:cNvPr id="5" name="テキスト ボックス 4">
            <a:extLst>
              <a:ext uri="{FF2B5EF4-FFF2-40B4-BE49-F238E27FC236}">
                <a16:creationId xmlns:a16="http://schemas.microsoft.com/office/drawing/2014/main" id="{F4925B11-0D7B-B15B-01BE-ED7437639DB7}"/>
              </a:ext>
            </a:extLst>
          </p:cNvPr>
          <p:cNvSpPr txBox="1"/>
          <p:nvPr/>
        </p:nvSpPr>
        <p:spPr>
          <a:xfrm>
            <a:off x="1135284" y="1104299"/>
            <a:ext cx="5762261" cy="307777"/>
          </a:xfrm>
          <a:prstGeom prst="rect">
            <a:avLst/>
          </a:prstGeom>
          <a:noFill/>
        </p:spPr>
        <p:txBody>
          <a:bodyPr wrap="square" rtlCol="0">
            <a:spAutoFit/>
          </a:bodyPr>
          <a:lstStyle/>
          <a:p>
            <a:r>
              <a:rPr kumimoji="1" lang="ja-JP" altLang="en-US" sz="1400" dirty="0">
                <a:latin typeface="BIZ UDゴシック" panose="020B0400000000000000" pitchFamily="49" charset="-128"/>
                <a:ea typeface="BIZ UDゴシック" panose="020B0400000000000000" pitchFamily="49" charset="-128"/>
              </a:rPr>
              <a:t>　出店募集の内容を確認し、下記のとおり申し込みます。</a:t>
            </a:r>
          </a:p>
        </p:txBody>
      </p:sp>
      <p:sp>
        <p:nvSpPr>
          <p:cNvPr id="6" name="テキスト ボックス 5">
            <a:extLst>
              <a:ext uri="{FF2B5EF4-FFF2-40B4-BE49-F238E27FC236}">
                <a16:creationId xmlns:a16="http://schemas.microsoft.com/office/drawing/2014/main" id="{A2246EF3-AFB7-7241-1B85-BC589E8DBC07}"/>
              </a:ext>
            </a:extLst>
          </p:cNvPr>
          <p:cNvSpPr txBox="1"/>
          <p:nvPr/>
        </p:nvSpPr>
        <p:spPr>
          <a:xfrm>
            <a:off x="2905246" y="1346299"/>
            <a:ext cx="1111169" cy="307777"/>
          </a:xfrm>
          <a:prstGeom prst="rect">
            <a:avLst/>
          </a:prstGeom>
          <a:noFill/>
        </p:spPr>
        <p:txBody>
          <a:bodyPr wrap="square" rtlCol="0">
            <a:spAutoFit/>
          </a:bodyPr>
          <a:lstStyle/>
          <a:p>
            <a:pPr algn="ctr"/>
            <a:r>
              <a:rPr kumimoji="1" lang="ja-JP" altLang="en-US" sz="1400" dirty="0">
                <a:latin typeface="BIZ UDゴシック" panose="020B0400000000000000" pitchFamily="49" charset="-128"/>
                <a:ea typeface="BIZ UDゴシック" panose="020B0400000000000000" pitchFamily="49" charset="-128"/>
              </a:rPr>
              <a:t>記</a:t>
            </a:r>
          </a:p>
        </p:txBody>
      </p:sp>
      <p:graphicFrame>
        <p:nvGraphicFramePr>
          <p:cNvPr id="7" name="表 6">
            <a:extLst>
              <a:ext uri="{FF2B5EF4-FFF2-40B4-BE49-F238E27FC236}">
                <a16:creationId xmlns:a16="http://schemas.microsoft.com/office/drawing/2014/main" id="{41BC53D1-0A53-0281-458D-3F15AD629CCB}"/>
              </a:ext>
            </a:extLst>
          </p:cNvPr>
          <p:cNvGraphicFramePr>
            <a:graphicFrameLocks noGrp="1"/>
          </p:cNvGraphicFramePr>
          <p:nvPr>
            <p:extLst>
              <p:ext uri="{D42A27DB-BD31-4B8C-83A1-F6EECF244321}">
                <p14:modId xmlns:p14="http://schemas.microsoft.com/office/powerpoint/2010/main" val="680007356"/>
              </p:ext>
            </p:extLst>
          </p:nvPr>
        </p:nvGraphicFramePr>
        <p:xfrm>
          <a:off x="571021" y="1666268"/>
          <a:ext cx="5762261" cy="7642324"/>
        </p:xfrm>
        <a:graphic>
          <a:graphicData uri="http://schemas.openxmlformats.org/drawingml/2006/table">
            <a:tbl>
              <a:tblPr firstRow="1" bandRow="1">
                <a:tableStyleId>{5940675A-B579-460E-94D1-54222C63F5DA}</a:tableStyleId>
              </a:tblPr>
              <a:tblGrid>
                <a:gridCol w="1962629">
                  <a:extLst>
                    <a:ext uri="{9D8B030D-6E8A-4147-A177-3AD203B41FA5}">
                      <a16:colId xmlns:a16="http://schemas.microsoft.com/office/drawing/2014/main" val="3215168023"/>
                    </a:ext>
                  </a:extLst>
                </a:gridCol>
                <a:gridCol w="3799632">
                  <a:extLst>
                    <a:ext uri="{9D8B030D-6E8A-4147-A177-3AD203B41FA5}">
                      <a16:colId xmlns:a16="http://schemas.microsoft.com/office/drawing/2014/main" val="2248804253"/>
                    </a:ext>
                  </a:extLst>
                </a:gridCol>
              </a:tblGrid>
              <a:tr h="370840">
                <a:tc>
                  <a:txBody>
                    <a:bodyPr/>
                    <a:lstStyle/>
                    <a:p>
                      <a:r>
                        <a:rPr kumimoji="1" lang="ja-JP" altLang="en-US" sz="1100" dirty="0">
                          <a:latin typeface="BIZ UDゴシック" panose="020B0400000000000000" pitchFamily="49" charset="-128"/>
                          <a:ea typeface="BIZ UDゴシック" panose="020B0400000000000000" pitchFamily="49" charset="-128"/>
                        </a:rPr>
                        <a:t>出店名</a:t>
                      </a:r>
                    </a:p>
                  </a:txBody>
                  <a:tcPr anchor="ctr"/>
                </a:tc>
                <a:tc>
                  <a:txBody>
                    <a:bodyPr/>
                    <a:lstStyle/>
                    <a:p>
                      <a:endParaRPr kumimoji="1" lang="ja-JP" altLang="en-US" sz="1100" dirty="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2691573073"/>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BIZ UDゴシック" panose="020B0400000000000000" pitchFamily="49" charset="-128"/>
                          <a:ea typeface="BIZ UDゴシック" panose="020B0400000000000000" pitchFamily="49" charset="-128"/>
                        </a:rPr>
                        <a:t>住所（店舗の所在地）</a:t>
                      </a:r>
                    </a:p>
                  </a:txBody>
                  <a:tcPr anchor="ctr"/>
                </a:tc>
                <a:tc>
                  <a:txBody>
                    <a:bodyPr/>
                    <a:lstStyle/>
                    <a:p>
                      <a:endParaRPr kumimoji="1" lang="ja-JP" altLang="en-US" sz="1100" dirty="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1003817945"/>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BIZ UDゴシック" panose="020B0400000000000000" pitchFamily="49" charset="-128"/>
                          <a:ea typeface="BIZ UDゴシック" panose="020B0400000000000000" pitchFamily="49" charset="-128"/>
                        </a:rPr>
                        <a:t>電話番号（店舗）</a:t>
                      </a:r>
                    </a:p>
                  </a:txBody>
                  <a:tcPr anchor="ctr"/>
                </a:tc>
                <a:tc>
                  <a:txBody>
                    <a:bodyPr/>
                    <a:lstStyle/>
                    <a:p>
                      <a:endParaRPr kumimoji="1" lang="ja-JP" altLang="en-US" sz="1100" dirty="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1133512626"/>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BIZ UDゴシック" panose="020B0400000000000000" pitchFamily="49" charset="-128"/>
                          <a:ea typeface="BIZ UDゴシック" panose="020B0400000000000000" pitchFamily="49" charset="-128"/>
                        </a:rPr>
                        <a:t>ホームページアドレス</a:t>
                      </a:r>
                    </a:p>
                  </a:txBody>
                  <a:tcPr anchor="ctr"/>
                </a:tc>
                <a:tc>
                  <a:txBody>
                    <a:bodyPr/>
                    <a:lstStyle/>
                    <a:p>
                      <a:endParaRPr kumimoji="1" lang="ja-JP" altLang="en-US" sz="1100" dirty="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3497664650"/>
                  </a:ext>
                </a:extLst>
              </a:tr>
              <a:tr h="370840">
                <a:tc>
                  <a:txBody>
                    <a:bodyPr/>
                    <a:lstStyle/>
                    <a:p>
                      <a:r>
                        <a:rPr kumimoji="1" lang="ja-JP" altLang="en-US" sz="1100" dirty="0">
                          <a:latin typeface="BIZ UDゴシック" panose="020B0400000000000000" pitchFamily="49" charset="-128"/>
                          <a:ea typeface="BIZ UDゴシック" panose="020B0400000000000000" pitchFamily="49" charset="-128"/>
                        </a:rPr>
                        <a:t>会社名　</a:t>
                      </a:r>
                      <a:r>
                        <a:rPr kumimoji="1" lang="en-US" altLang="ja-JP" sz="1050" dirty="0">
                          <a:latin typeface="BIZ UDゴシック" panose="020B0400000000000000" pitchFamily="49" charset="-128"/>
                          <a:ea typeface="BIZ UDゴシック" panose="020B0400000000000000" pitchFamily="49" charset="-128"/>
                        </a:rPr>
                        <a:t>※</a:t>
                      </a:r>
                      <a:r>
                        <a:rPr kumimoji="1" lang="ja-JP" altLang="en-US" sz="1050" dirty="0">
                          <a:latin typeface="BIZ UDゴシック" panose="020B0400000000000000" pitchFamily="49" charset="-128"/>
                          <a:ea typeface="BIZ UDゴシック" panose="020B0400000000000000" pitchFamily="49" charset="-128"/>
                        </a:rPr>
                        <a:t>法人の場合</a:t>
                      </a:r>
                      <a:endParaRPr kumimoji="1" lang="ja-JP" altLang="en-US" sz="1100" dirty="0">
                        <a:latin typeface="BIZ UDゴシック" panose="020B0400000000000000" pitchFamily="49" charset="-128"/>
                        <a:ea typeface="BIZ UDゴシック" panose="020B0400000000000000" pitchFamily="49" charset="-128"/>
                      </a:endParaRPr>
                    </a:p>
                  </a:txBody>
                  <a:tcPr anchor="ctr"/>
                </a:tc>
                <a:tc>
                  <a:txBody>
                    <a:bodyPr/>
                    <a:lstStyle/>
                    <a:p>
                      <a:endParaRPr kumimoji="1" lang="ja-JP" altLang="en-US" sz="1100" dirty="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1941270660"/>
                  </a:ext>
                </a:extLst>
              </a:tr>
              <a:tr h="370840">
                <a:tc>
                  <a:txBody>
                    <a:bodyPr/>
                    <a:lstStyle/>
                    <a:p>
                      <a:r>
                        <a:rPr kumimoji="1" lang="ja-JP" altLang="en-US" sz="1100" dirty="0">
                          <a:latin typeface="BIZ UDゴシック" panose="020B0400000000000000" pitchFamily="49" charset="-128"/>
                          <a:ea typeface="BIZ UDゴシック" panose="020B0400000000000000" pitchFamily="49" charset="-128"/>
                        </a:rPr>
                        <a:t>担当者氏名　</a:t>
                      </a:r>
                    </a:p>
                  </a:txBody>
                  <a:tcPr anchor="ctr"/>
                </a:tc>
                <a:tc>
                  <a:txBody>
                    <a:bodyPr/>
                    <a:lstStyle/>
                    <a:p>
                      <a:endParaRPr kumimoji="1" lang="ja-JP" altLang="en-US" sz="1100" dirty="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2072383378"/>
                  </a:ext>
                </a:extLst>
              </a:tr>
              <a:tr h="370840">
                <a:tc>
                  <a:txBody>
                    <a:bodyPr/>
                    <a:lstStyle/>
                    <a:p>
                      <a:r>
                        <a:rPr kumimoji="1" lang="ja-JP" altLang="en-US" sz="1100" dirty="0">
                          <a:latin typeface="BIZ UDゴシック" panose="020B0400000000000000" pitchFamily="49" charset="-128"/>
                          <a:ea typeface="BIZ UDゴシック" panose="020B0400000000000000" pitchFamily="49" charset="-128"/>
                        </a:rPr>
                        <a:t>担当者氏名フリガナ</a:t>
                      </a:r>
                    </a:p>
                  </a:txBody>
                  <a:tcPr anchor="ctr"/>
                </a:tc>
                <a:tc>
                  <a:txBody>
                    <a:bodyPr/>
                    <a:lstStyle/>
                    <a:p>
                      <a:endParaRPr kumimoji="1" lang="ja-JP" altLang="en-US" sz="1100" dirty="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488030823"/>
                  </a:ext>
                </a:extLst>
              </a:tr>
              <a:tr h="229588">
                <a:tc rowSpan="2">
                  <a:txBody>
                    <a:bodyPr/>
                    <a:lstStyle/>
                    <a:p>
                      <a:r>
                        <a:rPr kumimoji="1" lang="ja-JP" altLang="en-US" sz="1100" dirty="0">
                          <a:latin typeface="BIZ UDゴシック" panose="020B0400000000000000" pitchFamily="49" charset="-128"/>
                          <a:ea typeface="BIZ UDゴシック" panose="020B0400000000000000" pitchFamily="49" charset="-128"/>
                        </a:rPr>
                        <a:t>担当者連絡先</a:t>
                      </a:r>
                    </a:p>
                  </a:txBody>
                  <a:tcPr anchor="ctr"/>
                </a:tc>
                <a:tc>
                  <a:txBody>
                    <a:bodyPr/>
                    <a:lstStyle/>
                    <a:p>
                      <a:r>
                        <a:rPr kumimoji="1" lang="en-US" altLang="ja-JP" sz="1100" dirty="0">
                          <a:latin typeface="BIZ UDゴシック" panose="020B0400000000000000" pitchFamily="49" charset="-128"/>
                          <a:ea typeface="BIZ UDゴシック" panose="020B0400000000000000" pitchFamily="49" charset="-128"/>
                        </a:rPr>
                        <a:t>Tell:</a:t>
                      </a:r>
                      <a:endParaRPr kumimoji="1" lang="ja-JP" altLang="en-US" sz="1100" dirty="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1417885323"/>
                  </a:ext>
                </a:extLst>
              </a:tr>
              <a:tr h="0">
                <a:tc vMerge="1">
                  <a:txBody>
                    <a:bodyPr/>
                    <a:lstStyle/>
                    <a:p>
                      <a:endParaRPr kumimoji="1" lang="ja-JP" altLang="en-US" dirty="0"/>
                    </a:p>
                  </a:txBody>
                  <a:tcPr anchor="ctr"/>
                </a:tc>
                <a:tc>
                  <a:txBody>
                    <a:bodyPr/>
                    <a:lstStyle/>
                    <a:p>
                      <a:r>
                        <a:rPr kumimoji="1" lang="en-US" altLang="ja-JP" sz="1100" dirty="0">
                          <a:latin typeface="BIZ UDゴシック" panose="020B0400000000000000" pitchFamily="49" charset="-128"/>
                          <a:ea typeface="BIZ UDゴシック" panose="020B0400000000000000" pitchFamily="49" charset="-128"/>
                        </a:rPr>
                        <a:t>Mail:</a:t>
                      </a:r>
                      <a:endParaRPr kumimoji="1" lang="ja-JP" altLang="en-US" sz="1100" dirty="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3345147328"/>
                  </a:ext>
                </a:extLst>
              </a:tr>
              <a:tr h="370840">
                <a:tc>
                  <a:txBody>
                    <a:bodyPr/>
                    <a:lstStyle/>
                    <a:p>
                      <a:r>
                        <a:rPr kumimoji="1" lang="ja-JP" altLang="en-US" sz="1100" dirty="0">
                          <a:latin typeface="BIZ UDゴシック" panose="020B0400000000000000" pitchFamily="49" charset="-128"/>
                          <a:ea typeface="BIZ UDゴシック" panose="020B0400000000000000" pitchFamily="49" charset="-128"/>
                        </a:rPr>
                        <a:t>出店希望形態</a:t>
                      </a:r>
                    </a:p>
                  </a:txBody>
                  <a:tcPr anchor="ctr"/>
                </a:tc>
                <a:tc>
                  <a:txBody>
                    <a:bodyPr/>
                    <a:lstStyle/>
                    <a:p>
                      <a:r>
                        <a:rPr kumimoji="1" lang="ja-JP" altLang="en-US" sz="1100" dirty="0">
                          <a:latin typeface="BIZ UDゴシック" panose="020B0400000000000000" pitchFamily="49" charset="-128"/>
                          <a:ea typeface="BIZ UDゴシック" panose="020B0400000000000000" pitchFamily="49" charset="-128"/>
                        </a:rPr>
                        <a:t>□テント（基本備品あり）　</a:t>
                      </a:r>
                      <a:r>
                        <a:rPr kumimoji="1" lang="en-US" altLang="ja-JP" sz="1100" dirty="0">
                          <a:latin typeface="BIZ UDゴシック" panose="020B0400000000000000" pitchFamily="49" charset="-128"/>
                          <a:ea typeface="BIZ UDゴシック" panose="020B0400000000000000" pitchFamily="49" charset="-128"/>
                        </a:rPr>
                        <a:t>※</a:t>
                      </a:r>
                      <a:r>
                        <a:rPr kumimoji="1" lang="ja-JP" altLang="en-US" sz="1100" dirty="0">
                          <a:latin typeface="BIZ UDゴシック" panose="020B0400000000000000" pitchFamily="49" charset="-128"/>
                          <a:ea typeface="BIZ UDゴシック" panose="020B0400000000000000" pitchFamily="49" charset="-128"/>
                        </a:rPr>
                        <a:t>出店料無料</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□キッチンカー　　　　　　</a:t>
                      </a:r>
                      <a:r>
                        <a:rPr kumimoji="1" lang="en-US" altLang="ja-JP" sz="1100" dirty="0">
                          <a:solidFill>
                            <a:schemeClr val="tx1"/>
                          </a:solidFill>
                          <a:latin typeface="BIZ UDゴシック" panose="020B0400000000000000" pitchFamily="49" charset="-128"/>
                          <a:ea typeface="BIZ UDゴシック" panose="020B0400000000000000" pitchFamily="49" charset="-128"/>
                        </a:rPr>
                        <a:t>※</a:t>
                      </a:r>
                      <a:r>
                        <a:rPr kumimoji="1" lang="ja-JP" altLang="en-US" sz="1100" dirty="0">
                          <a:solidFill>
                            <a:schemeClr val="tx1"/>
                          </a:solidFill>
                          <a:latin typeface="BIZ UDゴシック" panose="020B0400000000000000" pitchFamily="49" charset="-128"/>
                          <a:ea typeface="BIZ UDゴシック" panose="020B0400000000000000" pitchFamily="49" charset="-128"/>
                        </a:rPr>
                        <a:t>出店料無料</a:t>
                      </a:r>
                      <a:endParaRPr kumimoji="1" lang="en-US" altLang="ja-JP" sz="1100" dirty="0">
                        <a:solidFill>
                          <a:schemeClr val="tx1"/>
                        </a:solidFill>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450122456"/>
                  </a:ext>
                </a:extLst>
              </a:tr>
              <a:tr h="370840">
                <a:tc>
                  <a:txBody>
                    <a:bodyPr/>
                    <a:lstStyle/>
                    <a:p>
                      <a:r>
                        <a:rPr kumimoji="1" lang="ja-JP" altLang="en-US" sz="1100" dirty="0">
                          <a:latin typeface="BIZ UDゴシック" panose="020B0400000000000000" pitchFamily="49" charset="-128"/>
                          <a:ea typeface="BIZ UDゴシック" panose="020B0400000000000000" pitchFamily="49" charset="-128"/>
                        </a:rPr>
                        <a:t>提供メニュー名</a:t>
                      </a:r>
                      <a:endParaRPr kumimoji="1" lang="en-US" altLang="ja-JP" sz="1100" dirty="0">
                        <a:latin typeface="BIZ UDゴシック" panose="020B0400000000000000" pitchFamily="49" charset="-128"/>
                        <a:ea typeface="BIZ UDゴシック" panose="020B0400000000000000" pitchFamily="49" charset="-128"/>
                      </a:endParaRPr>
                    </a:p>
                  </a:txBody>
                  <a:tcPr anchor="ctr"/>
                </a:tc>
                <a:tc>
                  <a:txBody>
                    <a:bodyPr/>
                    <a:lstStyle/>
                    <a:p>
                      <a:endParaRPr kumimoji="1" lang="ja-JP" altLang="en-US" sz="1100" dirty="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1429739287"/>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BIZ UDゴシック" panose="020B0400000000000000" pitchFamily="49" charset="-128"/>
                          <a:ea typeface="BIZ UDゴシック" panose="020B0400000000000000" pitchFamily="49" charset="-128"/>
                        </a:rPr>
                        <a:t>提供メニューの品目</a:t>
                      </a:r>
                      <a:endParaRPr kumimoji="1" lang="en-US" altLang="ja-JP" sz="1100" dirty="0">
                        <a:latin typeface="BIZ UDゴシック" panose="020B0400000000000000" pitchFamily="49" charset="-128"/>
                        <a:ea typeface="BIZ UDゴシック" panose="020B0400000000000000" pitchFamily="49" charset="-128"/>
                      </a:endParaRPr>
                    </a:p>
                  </a:txBody>
                  <a:tcPr anchor="ctr"/>
                </a:tc>
                <a:tc>
                  <a:txBody>
                    <a:bodyPr/>
                    <a:lstStyle/>
                    <a:p>
                      <a:endParaRPr kumimoji="1" lang="ja-JP" altLang="en-US" sz="1100" dirty="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2823018504"/>
                  </a:ext>
                </a:extLst>
              </a:tr>
              <a:tr h="677644">
                <a:tc>
                  <a:txBody>
                    <a:bodyPr/>
                    <a:lstStyle/>
                    <a:p>
                      <a:r>
                        <a:rPr kumimoji="1" lang="ja-JP" altLang="en-US" sz="1100" dirty="0">
                          <a:latin typeface="BIZ UDゴシック" panose="020B0400000000000000" pitchFamily="49" charset="-128"/>
                          <a:ea typeface="BIZ UDゴシック" panose="020B0400000000000000" pitchFamily="49" charset="-128"/>
                        </a:rPr>
                        <a:t>提供メニューの説明文　</a:t>
                      </a:r>
                      <a:endParaRPr kumimoji="1" lang="en-US" altLang="ja-JP" sz="1100" dirty="0">
                        <a:latin typeface="BIZ UDゴシック" panose="020B0400000000000000" pitchFamily="49" charset="-128"/>
                        <a:ea typeface="BIZ UDゴシック" panose="020B0400000000000000" pitchFamily="49" charset="-128"/>
                      </a:endParaRPr>
                    </a:p>
                    <a:p>
                      <a:r>
                        <a:rPr kumimoji="1" lang="en-US" altLang="ja-JP" sz="1100" dirty="0">
                          <a:latin typeface="BIZ UDゴシック" panose="020B0400000000000000" pitchFamily="49" charset="-128"/>
                          <a:ea typeface="BIZ UDゴシック" panose="020B0400000000000000" pitchFamily="49" charset="-128"/>
                        </a:rPr>
                        <a:t>※80</a:t>
                      </a:r>
                      <a:r>
                        <a:rPr kumimoji="1" lang="ja-JP" altLang="en-US" sz="1100" dirty="0">
                          <a:latin typeface="BIZ UDゴシック" panose="020B0400000000000000" pitchFamily="49" charset="-128"/>
                          <a:ea typeface="BIZ UDゴシック" panose="020B0400000000000000" pitchFamily="49" charset="-128"/>
                        </a:rPr>
                        <a:t>文字以内程度で簡単に</a:t>
                      </a:r>
                      <a:endParaRPr kumimoji="1" lang="en-US" altLang="ja-JP" sz="1100" dirty="0">
                        <a:latin typeface="BIZ UDゴシック" panose="020B0400000000000000" pitchFamily="49" charset="-128"/>
                        <a:ea typeface="BIZ UDゴシック" panose="020B0400000000000000" pitchFamily="49" charset="-128"/>
                      </a:endParaRPr>
                    </a:p>
                  </a:txBody>
                  <a:tcPr anchor="ctr"/>
                </a:tc>
                <a:tc>
                  <a:txBody>
                    <a:bodyPr/>
                    <a:lstStyle/>
                    <a:p>
                      <a:endParaRPr kumimoji="1" lang="en-US" altLang="ja-JP" sz="1100" dirty="0">
                        <a:latin typeface="BIZ UDゴシック" panose="020B0400000000000000" pitchFamily="49" charset="-128"/>
                        <a:ea typeface="BIZ UDゴシック" panose="020B0400000000000000" pitchFamily="49" charset="-128"/>
                      </a:endParaRPr>
                    </a:p>
                    <a:p>
                      <a:endParaRPr kumimoji="1" lang="ja-JP" altLang="en-US" sz="1100" dirty="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879623173"/>
                  </a:ext>
                </a:extLst>
              </a:tr>
              <a:tr h="370840">
                <a:tc>
                  <a:txBody>
                    <a:bodyPr/>
                    <a:lstStyle/>
                    <a:p>
                      <a:r>
                        <a:rPr kumimoji="1" lang="ja-JP" altLang="en-US" sz="1100" dirty="0">
                          <a:latin typeface="BIZ UDゴシック" panose="020B0400000000000000" pitchFamily="49" charset="-128"/>
                          <a:ea typeface="BIZ UDゴシック" panose="020B0400000000000000" pitchFamily="49" charset="-128"/>
                        </a:rPr>
                        <a:t>対象火気器具等の使用</a:t>
                      </a:r>
                      <a:endParaRPr kumimoji="1" lang="en-US" altLang="ja-JP" sz="1100"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sz="1100" dirty="0">
                          <a:latin typeface="BIZ UDゴシック" panose="020B0400000000000000" pitchFamily="49" charset="-128"/>
                          <a:ea typeface="BIZ UDゴシック" panose="020B0400000000000000" pitchFamily="49" charset="-128"/>
                        </a:rPr>
                        <a:t>・対象火気器具等名称　（　　　　　　　　　　　　）</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・使用台数　　　　　　（　　　　　　　　　　　　）</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・燃料等　（　　　　　　）・燃料等数量（　　　　）</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・責任者名（　　　　　　　　）・消火器本数（　　）</a:t>
                      </a:r>
                      <a:endParaRPr kumimoji="1" lang="en-US" altLang="ja-JP" sz="1100" dirty="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1402426019"/>
                  </a:ext>
                </a:extLst>
              </a:tr>
              <a:tr h="22148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BIZ UDゴシック" panose="020B0400000000000000" pitchFamily="49" charset="-128"/>
                          <a:ea typeface="BIZ UDゴシック" panose="020B0400000000000000" pitchFamily="49" charset="-128"/>
                        </a:rPr>
                        <a:t>テント出店の場合は</a:t>
                      </a:r>
                      <a:endParaRPr kumimoji="1" lang="en-US" altLang="ja-JP" sz="1100" dirty="0">
                        <a:latin typeface="BIZ UDゴシック" panose="020B0400000000000000" pitchFamily="49" charset="-128"/>
                        <a:ea typeface="BIZ UDゴシック" panose="020B0400000000000000" pitchFamily="49"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BIZ UDゴシック" panose="020B0400000000000000" pitchFamily="49" charset="-128"/>
                          <a:ea typeface="BIZ UDゴシック" panose="020B0400000000000000" pitchFamily="49" charset="-128"/>
                        </a:rPr>
                        <a:t>屋台型臨時営業の許可番号の記入とその写しを添付</a:t>
                      </a:r>
                      <a:endParaRPr kumimoji="1" lang="en-US" altLang="ja-JP" sz="1050"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sz="1100" dirty="0">
                          <a:latin typeface="BIZ UDゴシック" panose="020B0400000000000000" pitchFamily="49" charset="-128"/>
                          <a:ea typeface="BIZ UDゴシック" panose="020B0400000000000000" pitchFamily="49" charset="-128"/>
                        </a:rPr>
                        <a:t>許可番号：　</a:t>
                      </a:r>
                    </a:p>
                  </a:txBody>
                  <a:tcPr anchor="ctr"/>
                </a:tc>
                <a:extLst>
                  <a:ext uri="{0D108BD9-81ED-4DB2-BD59-A6C34878D82A}">
                    <a16:rowId xmlns:a16="http://schemas.microsoft.com/office/drawing/2014/main" val="3700964255"/>
                  </a:ext>
                </a:extLst>
              </a:tr>
              <a:tr h="366268">
                <a:tc>
                  <a:txBody>
                    <a:bodyPr/>
                    <a:lstStyle/>
                    <a:p>
                      <a:r>
                        <a:rPr kumimoji="1" lang="ja-JP" altLang="en-US" sz="1050" dirty="0">
                          <a:latin typeface="BIZ UDゴシック" panose="020B0400000000000000" pitchFamily="49" charset="-128"/>
                          <a:ea typeface="BIZ UDゴシック" panose="020B0400000000000000" pitchFamily="49" charset="-128"/>
                        </a:rPr>
                        <a:t>キッチンカー出店の場合は</a:t>
                      </a:r>
                      <a:endParaRPr kumimoji="1" lang="en-US" altLang="ja-JP" sz="1050" dirty="0">
                        <a:latin typeface="BIZ UDゴシック" panose="020B0400000000000000" pitchFamily="49" charset="-128"/>
                        <a:ea typeface="BIZ UDゴシック" panose="020B0400000000000000" pitchFamily="49" charset="-128"/>
                      </a:endParaRPr>
                    </a:p>
                    <a:p>
                      <a:r>
                        <a:rPr kumimoji="1" lang="ja-JP" altLang="en-US" sz="1050" dirty="0">
                          <a:latin typeface="BIZ UDゴシック" panose="020B0400000000000000" pitchFamily="49" charset="-128"/>
                          <a:ea typeface="BIZ UDゴシック" panose="020B0400000000000000" pitchFamily="49" charset="-128"/>
                        </a:rPr>
                        <a:t>営業許可証の許可番号の記入とその写し及び業務計画書の写しを添付</a:t>
                      </a:r>
                      <a:endParaRPr kumimoji="1" lang="en-US" altLang="ja-JP" sz="1050"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sz="1100" dirty="0">
                          <a:latin typeface="BIZ UDゴシック" panose="020B0400000000000000" pitchFamily="49" charset="-128"/>
                          <a:ea typeface="BIZ UDゴシック" panose="020B0400000000000000" pitchFamily="49" charset="-128"/>
                        </a:rPr>
                        <a:t>許可番号：</a:t>
                      </a:r>
                    </a:p>
                  </a:txBody>
                  <a:tcPr anchor="ctr"/>
                </a:tc>
                <a:extLst>
                  <a:ext uri="{0D108BD9-81ED-4DB2-BD59-A6C34878D82A}">
                    <a16:rowId xmlns:a16="http://schemas.microsoft.com/office/drawing/2014/main" val="267070017"/>
                  </a:ext>
                </a:extLst>
              </a:tr>
              <a:tr h="370840">
                <a:tc>
                  <a:txBody>
                    <a:bodyPr/>
                    <a:lstStyle/>
                    <a:p>
                      <a:r>
                        <a:rPr kumimoji="1" lang="ja-JP" altLang="en-US" sz="1100" dirty="0">
                          <a:latin typeface="BIZ UDゴシック" panose="020B0400000000000000" pitchFamily="49" charset="-128"/>
                          <a:ea typeface="BIZ UDゴシック" panose="020B0400000000000000" pitchFamily="49" charset="-128"/>
                        </a:rPr>
                        <a:t>出店条件、誓約事項確認</a:t>
                      </a:r>
                    </a:p>
                  </a:txBody>
                  <a:tcPr anchor="ctr"/>
                </a:tc>
                <a:tc>
                  <a:txBody>
                    <a:bodyPr/>
                    <a:lstStyle/>
                    <a:p>
                      <a:r>
                        <a:rPr kumimoji="1" lang="ja-JP" altLang="en-US" sz="1100" dirty="0">
                          <a:latin typeface="BIZ UDゴシック" panose="020B0400000000000000" pitchFamily="49" charset="-128"/>
                          <a:ea typeface="BIZ UDゴシック" panose="020B0400000000000000" pitchFamily="49" charset="-128"/>
                        </a:rPr>
                        <a:t>出店条件、誓約事項をご確認のうえ、次のチェック欄にご記載願います。</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□出店条件、誓約事項を承諾のうえ、申し込みます。</a:t>
                      </a:r>
                    </a:p>
                  </a:txBody>
                  <a:tcPr anchor="ctr"/>
                </a:tc>
                <a:extLst>
                  <a:ext uri="{0D108BD9-81ED-4DB2-BD59-A6C34878D82A}">
                    <a16:rowId xmlns:a16="http://schemas.microsoft.com/office/drawing/2014/main" val="396540695"/>
                  </a:ext>
                </a:extLst>
              </a:tr>
            </a:tbl>
          </a:graphicData>
        </a:graphic>
      </p:graphicFrame>
      <p:sp>
        <p:nvSpPr>
          <p:cNvPr id="8" name="テキスト ボックス 7">
            <a:extLst>
              <a:ext uri="{FF2B5EF4-FFF2-40B4-BE49-F238E27FC236}">
                <a16:creationId xmlns:a16="http://schemas.microsoft.com/office/drawing/2014/main" id="{5D1490A9-A906-8FFB-AF0D-80432BBE7C92}"/>
              </a:ext>
            </a:extLst>
          </p:cNvPr>
          <p:cNvSpPr txBox="1"/>
          <p:nvPr/>
        </p:nvSpPr>
        <p:spPr>
          <a:xfrm>
            <a:off x="354994" y="9320784"/>
            <a:ext cx="6725129" cy="400110"/>
          </a:xfrm>
          <a:prstGeom prst="rect">
            <a:avLst/>
          </a:prstGeom>
          <a:noFill/>
        </p:spPr>
        <p:txBody>
          <a:bodyPr wrap="square" rtlCol="0">
            <a:spAutoFit/>
          </a:bodyPr>
          <a:lstStyle/>
          <a:p>
            <a:r>
              <a:rPr kumimoji="1" lang="en-US" altLang="ja-JP" sz="1000" dirty="0">
                <a:latin typeface="BIZ UDゴシック" panose="020B0400000000000000" pitchFamily="49" charset="-128"/>
                <a:ea typeface="BIZ UDゴシック" panose="020B0400000000000000" pitchFamily="49" charset="-128"/>
              </a:rPr>
              <a:t>※</a:t>
            </a:r>
            <a:r>
              <a:rPr kumimoji="1" lang="ja-JP" altLang="en-US" sz="1000" dirty="0">
                <a:latin typeface="BIZ UDゴシック" panose="020B0400000000000000" pitchFamily="49" charset="-128"/>
                <a:ea typeface="BIZ UDゴシック" panose="020B0400000000000000" pitchFamily="49" charset="-128"/>
              </a:rPr>
              <a:t>出店者に対して１台分の駐車券を配付いたします。駐車券をお持ちでない車両は会場内に駐車できません。</a:t>
            </a:r>
            <a:endParaRPr kumimoji="1" lang="en-US" altLang="ja-JP" sz="1000" dirty="0">
              <a:latin typeface="BIZ UDゴシック" panose="020B0400000000000000" pitchFamily="49" charset="-128"/>
              <a:ea typeface="BIZ UDゴシック" panose="020B0400000000000000" pitchFamily="49" charset="-128"/>
            </a:endParaRPr>
          </a:p>
          <a:p>
            <a:r>
              <a:rPr kumimoji="1" lang="en-US" altLang="ja-JP" sz="1000" dirty="0">
                <a:latin typeface="BIZ UDゴシック" panose="020B0400000000000000" pitchFamily="49" charset="-128"/>
                <a:ea typeface="BIZ UDゴシック" panose="020B0400000000000000" pitchFamily="49" charset="-128"/>
              </a:rPr>
              <a:t>※</a:t>
            </a:r>
            <a:r>
              <a:rPr kumimoji="1" lang="ja-JP" altLang="en-US" sz="1000" dirty="0">
                <a:latin typeface="BIZ UDゴシック" panose="020B0400000000000000" pitchFamily="49" charset="-128"/>
                <a:ea typeface="BIZ UDゴシック" panose="020B0400000000000000" pitchFamily="49" charset="-128"/>
              </a:rPr>
              <a:t>申込者情報につきましては、本募集のために使用するものであり、その他の目的には使用いたしません。</a:t>
            </a:r>
            <a:endParaRPr kumimoji="1" lang="en-US" altLang="ja-JP" sz="10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00707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E2A2A230-FA90-EDFC-BCE7-2B59D5A006A9}"/>
              </a:ext>
            </a:extLst>
          </p:cNvPr>
          <p:cNvSpPr/>
          <p:nvPr/>
        </p:nvSpPr>
        <p:spPr>
          <a:xfrm>
            <a:off x="247061" y="581539"/>
            <a:ext cx="6389086" cy="4958280"/>
          </a:xfrm>
          <a:prstGeom prst="rect">
            <a:avLst/>
          </a:prstGeom>
          <a:solidFill>
            <a:schemeClr val="bg1">
              <a:lumMod val="95000"/>
            </a:schemeClr>
          </a:solidFill>
          <a:ln w="3175">
            <a:solidFill>
              <a:schemeClr val="bg1">
                <a:lumMod val="50000"/>
              </a:schemeClr>
            </a:solidFill>
          </a:ln>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200000"/>
              </a:lnSpc>
            </a:pPr>
            <a:r>
              <a:rPr lang="ja-JP" altLang="en-US" sz="1000" dirty="0">
                <a:latin typeface="BIZ UDゴシック" panose="020B0400000000000000" pitchFamily="49" charset="-128"/>
                <a:ea typeface="BIZ UDゴシック" panose="020B0400000000000000" pitchFamily="49" charset="-128"/>
              </a:rPr>
              <a:t>１　出店許可区域の具体的な位置については主催者の指示に従い、本イベントの運営に全面的に協力し、　</a:t>
            </a:r>
            <a:endParaRPr lang="en-US" altLang="ja-JP" sz="1000" dirty="0">
              <a:latin typeface="BIZ UDゴシック" panose="020B0400000000000000" pitchFamily="49" charset="-128"/>
              <a:ea typeface="BIZ UDゴシック" panose="020B0400000000000000" pitchFamily="49" charset="-128"/>
            </a:endParaRPr>
          </a:p>
          <a:p>
            <a:pPr>
              <a:lnSpc>
                <a:spcPct val="200000"/>
              </a:lnSpc>
            </a:pPr>
            <a:r>
              <a:rPr lang="ja-JP" altLang="en-US" sz="1000" dirty="0">
                <a:latin typeface="BIZ UDゴシック" panose="020B0400000000000000" pitchFamily="49" charset="-128"/>
                <a:ea typeface="BIZ UDゴシック" panose="020B0400000000000000" pitchFamily="49" charset="-128"/>
              </a:rPr>
              <a:t>　「ローカルフードマルシェ出店条件および誓約事項」を遵守します。</a:t>
            </a:r>
          </a:p>
          <a:p>
            <a:pPr>
              <a:lnSpc>
                <a:spcPct val="200000"/>
              </a:lnSpc>
            </a:pPr>
            <a:r>
              <a:rPr lang="ja-JP" altLang="en-US" sz="1000" dirty="0">
                <a:latin typeface="BIZ UDゴシック" panose="020B0400000000000000" pitchFamily="49" charset="-128"/>
                <a:ea typeface="BIZ UDゴシック" panose="020B0400000000000000" pitchFamily="49" charset="-128"/>
              </a:rPr>
              <a:t>２　車両の乗り入れは指定区域のみとし、物品の搬入・搬出時に限定します。</a:t>
            </a:r>
            <a:endParaRPr lang="en-US" altLang="ja-JP" sz="1000" dirty="0">
              <a:latin typeface="BIZ UDゴシック" panose="020B0400000000000000" pitchFamily="49" charset="-128"/>
              <a:ea typeface="BIZ UDゴシック" panose="020B0400000000000000" pitchFamily="49" charset="-128"/>
            </a:endParaRPr>
          </a:p>
          <a:p>
            <a:pPr>
              <a:lnSpc>
                <a:spcPct val="200000"/>
              </a:lnSpc>
            </a:pPr>
            <a:r>
              <a:rPr lang="ja-JP" altLang="en-US" sz="1000" dirty="0">
                <a:latin typeface="BIZ UDゴシック" panose="020B0400000000000000" pitchFamily="49" charset="-128"/>
                <a:ea typeface="BIZ UDゴシック" panose="020B0400000000000000" pitchFamily="49" charset="-128"/>
              </a:rPr>
              <a:t>　　また、当該車両の駐車については、主催者の指示に従います。</a:t>
            </a:r>
          </a:p>
          <a:p>
            <a:pPr>
              <a:lnSpc>
                <a:spcPct val="200000"/>
              </a:lnSpc>
            </a:pPr>
            <a:r>
              <a:rPr lang="ja-JP" altLang="en-US" sz="1000" dirty="0">
                <a:latin typeface="BIZ UDゴシック" panose="020B0400000000000000" pitchFamily="49" charset="-128"/>
                <a:ea typeface="BIZ UDゴシック" panose="020B0400000000000000" pitchFamily="49" charset="-128"/>
              </a:rPr>
              <a:t>３　事故・トラブルがあった場合は、出店を許可された場合であっても、出店を取り消す等の主催者より下</a:t>
            </a:r>
            <a:endParaRPr lang="en-US" altLang="ja-JP" sz="1000" dirty="0">
              <a:latin typeface="BIZ UDゴシック" panose="020B0400000000000000" pitchFamily="49" charset="-128"/>
              <a:ea typeface="BIZ UDゴシック" panose="020B0400000000000000" pitchFamily="49" charset="-128"/>
            </a:endParaRPr>
          </a:p>
          <a:p>
            <a:pPr>
              <a:lnSpc>
                <a:spcPct val="200000"/>
              </a:lnSpc>
            </a:pPr>
            <a:r>
              <a:rPr lang="ja-JP" altLang="en-US" sz="1000" dirty="0">
                <a:latin typeface="BIZ UDゴシック" panose="020B0400000000000000" pitchFamily="49" charset="-128"/>
                <a:ea typeface="BIZ UDゴシック" panose="020B0400000000000000" pitchFamily="49" charset="-128"/>
              </a:rPr>
              <a:t>　　された処分に応じます。</a:t>
            </a:r>
          </a:p>
          <a:p>
            <a:pPr>
              <a:lnSpc>
                <a:spcPct val="200000"/>
              </a:lnSpc>
            </a:pPr>
            <a:r>
              <a:rPr lang="ja-JP" altLang="en-US" sz="1000" dirty="0">
                <a:latin typeface="BIZ UDゴシック" panose="020B0400000000000000" pitchFamily="49" charset="-128"/>
                <a:ea typeface="BIZ UDゴシック" panose="020B0400000000000000" pitchFamily="49" charset="-128"/>
              </a:rPr>
              <a:t>４　出店業者はゴミの減量に努め、閉店撤去時は出店場所周辺の清掃に協力します。</a:t>
            </a:r>
          </a:p>
          <a:p>
            <a:pPr>
              <a:lnSpc>
                <a:spcPct val="200000"/>
              </a:lnSpc>
            </a:pPr>
            <a:r>
              <a:rPr lang="ja-JP" altLang="en-US" sz="1000" dirty="0">
                <a:latin typeface="BIZ UDゴシック" panose="020B0400000000000000" pitchFamily="49" charset="-128"/>
                <a:ea typeface="BIZ UDゴシック" panose="020B0400000000000000" pitchFamily="49" charset="-128"/>
              </a:rPr>
              <a:t>５　プロパンガス等火気取扱時には、消防関係法令に従い安全面の配慮を行うほか、消火器を設置いたしま</a:t>
            </a:r>
            <a:endParaRPr lang="en-US" altLang="ja-JP" sz="1000" dirty="0">
              <a:latin typeface="BIZ UDゴシック" panose="020B0400000000000000" pitchFamily="49" charset="-128"/>
              <a:ea typeface="BIZ UDゴシック" panose="020B0400000000000000" pitchFamily="49" charset="-128"/>
            </a:endParaRPr>
          </a:p>
          <a:p>
            <a:pPr>
              <a:lnSpc>
                <a:spcPct val="200000"/>
              </a:lnSpc>
            </a:pPr>
            <a:r>
              <a:rPr lang="ja-JP" altLang="en-US" sz="1000" dirty="0">
                <a:latin typeface="BIZ UDゴシック" panose="020B0400000000000000" pitchFamily="49" charset="-128"/>
                <a:ea typeface="BIZ UDゴシック" panose="020B0400000000000000" pitchFamily="49" charset="-128"/>
              </a:rPr>
              <a:t>　　す。</a:t>
            </a:r>
          </a:p>
          <a:p>
            <a:pPr>
              <a:lnSpc>
                <a:spcPct val="200000"/>
              </a:lnSpc>
            </a:pPr>
            <a:r>
              <a:rPr lang="ja-JP" altLang="en-US" sz="1000" dirty="0">
                <a:latin typeface="BIZ UDゴシック" panose="020B0400000000000000" pitchFamily="49" charset="-128"/>
                <a:ea typeface="BIZ UDゴシック" panose="020B0400000000000000" pitchFamily="49" charset="-128"/>
              </a:rPr>
              <a:t>６　出店者が用意したものを起因とした事故や疾患について、全て出店責任者が責任を持ちます。</a:t>
            </a:r>
            <a:endParaRPr lang="en-US" altLang="ja-JP" sz="1000" dirty="0">
              <a:latin typeface="BIZ UDゴシック" panose="020B0400000000000000" pitchFamily="49" charset="-128"/>
              <a:ea typeface="BIZ UDゴシック" panose="020B0400000000000000" pitchFamily="49" charset="-128"/>
            </a:endParaRPr>
          </a:p>
          <a:p>
            <a:pPr>
              <a:lnSpc>
                <a:spcPct val="200000"/>
              </a:lnSpc>
            </a:pPr>
            <a:r>
              <a:rPr lang="ja-JP" altLang="en-US" sz="1000" dirty="0">
                <a:latin typeface="BIZ UDゴシック" panose="020B0400000000000000" pitchFamily="49" charset="-128"/>
                <a:ea typeface="BIZ UDゴシック" panose="020B0400000000000000" pitchFamily="49" charset="-128"/>
              </a:rPr>
              <a:t>７　食材や食材管理方法、調理方法は、保健所からの指導内容に従います。</a:t>
            </a:r>
          </a:p>
          <a:p>
            <a:pPr>
              <a:lnSpc>
                <a:spcPct val="200000"/>
              </a:lnSpc>
            </a:pPr>
            <a:r>
              <a:rPr lang="ja-JP" altLang="en-US" sz="1000" dirty="0">
                <a:latin typeface="BIZ UDゴシック" panose="020B0400000000000000" pitchFamily="49" charset="-128"/>
                <a:ea typeface="BIZ UDゴシック" panose="020B0400000000000000" pitchFamily="49" charset="-128"/>
              </a:rPr>
              <a:t>８　天変地異、荒天等による本イベント中止等については、一切損害賠償等を求めません。</a:t>
            </a:r>
          </a:p>
          <a:p>
            <a:pPr>
              <a:lnSpc>
                <a:spcPct val="200000"/>
              </a:lnSpc>
            </a:pPr>
            <a:r>
              <a:rPr lang="ja-JP" altLang="en-US" sz="1000" dirty="0">
                <a:latin typeface="BIZ UDゴシック" panose="020B0400000000000000" pitchFamily="49" charset="-128"/>
                <a:ea typeface="BIZ UDゴシック" panose="020B0400000000000000" pitchFamily="49" charset="-128"/>
              </a:rPr>
              <a:t>９　私及び従事者を含め暴力団員又は暴力団関係者ではありません。</a:t>
            </a:r>
          </a:p>
          <a:p>
            <a:pPr>
              <a:lnSpc>
                <a:spcPct val="200000"/>
              </a:lnSpc>
            </a:pPr>
            <a:r>
              <a:rPr lang="en-US" altLang="ja-JP" sz="1000" dirty="0">
                <a:latin typeface="BIZ UDゴシック" panose="020B0400000000000000" pitchFamily="49" charset="-128"/>
                <a:ea typeface="BIZ UDゴシック" panose="020B0400000000000000" pitchFamily="49" charset="-128"/>
              </a:rPr>
              <a:t>10</a:t>
            </a:r>
            <a:r>
              <a:rPr lang="ja-JP" altLang="en-US" sz="1000" dirty="0">
                <a:latin typeface="BIZ UDゴシック" panose="020B0400000000000000" pitchFamily="49" charset="-128"/>
                <a:ea typeface="BIZ UDゴシック" panose="020B0400000000000000" pitchFamily="49" charset="-128"/>
              </a:rPr>
              <a:t>　本イベント来場者、主催者等イベント関係者、一般来場者に粗野、卑猥な行動や暴言等惑をかける行為　</a:t>
            </a:r>
            <a:endParaRPr lang="en-US" altLang="ja-JP" sz="1000" dirty="0">
              <a:latin typeface="BIZ UDゴシック" panose="020B0400000000000000" pitchFamily="49" charset="-128"/>
              <a:ea typeface="BIZ UDゴシック" panose="020B0400000000000000" pitchFamily="49" charset="-128"/>
            </a:endParaRPr>
          </a:p>
          <a:p>
            <a:pPr>
              <a:lnSpc>
                <a:spcPct val="200000"/>
              </a:lnSpc>
            </a:pPr>
            <a:r>
              <a:rPr lang="ja-JP" altLang="en-US" sz="1000" dirty="0">
                <a:latin typeface="BIZ UDゴシック" panose="020B0400000000000000" pitchFamily="49" charset="-128"/>
                <a:ea typeface="BIZ UDゴシック" panose="020B0400000000000000" pitchFamily="49" charset="-128"/>
              </a:rPr>
              <a:t>　　は一切しません。</a:t>
            </a:r>
          </a:p>
          <a:p>
            <a:pPr>
              <a:lnSpc>
                <a:spcPct val="200000"/>
              </a:lnSpc>
            </a:pPr>
            <a:r>
              <a:rPr lang="en-US" altLang="ja-JP" sz="1000" dirty="0">
                <a:latin typeface="BIZ UDゴシック" panose="020B0400000000000000" pitchFamily="49" charset="-128"/>
                <a:ea typeface="BIZ UDゴシック" panose="020B0400000000000000" pitchFamily="49" charset="-128"/>
              </a:rPr>
              <a:t>11</a:t>
            </a:r>
            <a:r>
              <a:rPr lang="ja-JP" altLang="en-US" sz="1000" dirty="0">
                <a:latin typeface="BIZ UDゴシック" panose="020B0400000000000000" pitchFamily="49" charset="-128"/>
                <a:ea typeface="BIZ UDゴシック" panose="020B0400000000000000" pitchFamily="49" charset="-128"/>
              </a:rPr>
              <a:t>　本誓約書に違反し、出店許可を取り消された場合は、一切不服を申し立てず、即刻、営業を中止します。</a:t>
            </a:r>
          </a:p>
        </p:txBody>
      </p:sp>
      <p:sp>
        <p:nvSpPr>
          <p:cNvPr id="17" name="四角形: 角を丸くする 16">
            <a:extLst>
              <a:ext uri="{FF2B5EF4-FFF2-40B4-BE49-F238E27FC236}">
                <a16:creationId xmlns:a16="http://schemas.microsoft.com/office/drawing/2014/main" id="{984C5D63-49AC-981A-A6F2-9F136238AB72}"/>
              </a:ext>
            </a:extLst>
          </p:cNvPr>
          <p:cNvSpPr/>
          <p:nvPr/>
        </p:nvSpPr>
        <p:spPr>
          <a:xfrm>
            <a:off x="247061" y="234368"/>
            <a:ext cx="2118638" cy="228826"/>
          </a:xfrm>
          <a:prstGeom prst="roundRect">
            <a:avLst/>
          </a:prstGeom>
          <a:solidFill>
            <a:schemeClr val="bg1">
              <a:lumMod val="50000"/>
            </a:schemeClr>
          </a:solidFill>
          <a:ln>
            <a:solidFill>
              <a:schemeClr val="tx1">
                <a:lumMod val="95000"/>
                <a:lumOff val="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b="1" dirty="0">
                <a:latin typeface="BIZ UDゴシック" panose="020B0400000000000000" pitchFamily="49" charset="-128"/>
                <a:ea typeface="BIZ UDゴシック" panose="020B0400000000000000" pitchFamily="49" charset="-128"/>
              </a:rPr>
              <a:t>誓約事項</a:t>
            </a:r>
          </a:p>
        </p:txBody>
      </p:sp>
    </p:spTree>
    <p:extLst>
      <p:ext uri="{BB962C8B-B14F-4D97-AF65-F5344CB8AC3E}">
        <p14:creationId xmlns:p14="http://schemas.microsoft.com/office/powerpoint/2010/main" val="13781776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ンテグラル">
  <a:themeElements>
    <a:clrScheme name="インテグラル">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インテグラル">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インテグラル">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Organic</Template>
  <TotalTime>1084</TotalTime>
  <Words>1126</Words>
  <Application>Microsoft Office PowerPoint</Application>
  <PresentationFormat>A4 210 x 297 mm</PresentationFormat>
  <Paragraphs>93</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BIZ UDゴシック</vt:lpstr>
      <vt:lpstr>Arial</vt:lpstr>
      <vt:lpstr>Arial Black</vt:lpstr>
      <vt:lpstr>Tw Cen MT</vt:lpstr>
      <vt:lpstr>Tw Cen MT Condensed</vt:lpstr>
      <vt:lpstr>Wingdings 3</vt:lpstr>
      <vt:lpstr>インテグラル</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HM801501@ntt-adgrp.net</dc:creator>
  <cp:lastModifiedBy>神田　浩平</cp:lastModifiedBy>
  <cp:revision>96</cp:revision>
  <cp:lastPrinted>2025-07-15T05:48:05Z</cp:lastPrinted>
  <dcterms:created xsi:type="dcterms:W3CDTF">2024-01-29T07:08:01Z</dcterms:created>
  <dcterms:modified xsi:type="dcterms:W3CDTF">2025-07-15T05:50:03Z</dcterms:modified>
</cp:coreProperties>
</file>